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2.xml" ContentType="application/xml"/>
  <Override PartName="/customXml/itemProps1.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customXml/itemProps2.xml" ContentType="application/vnd.openxmlformats-officedocument.customXmlProperties+xml"/>
  <Override PartName="/customXml/itemProps3.xml" ContentType="application/vnd.openxmlformats-officedocument.customXml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4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media/image59.png" ContentType="image/png"/>
  <Override PartName="/ppt/media/image3.png" ContentType="image/png"/>
  <Override PartName="/ppt/media/image28.png" ContentType="image/png"/>
  <Override PartName="/ppt/media/image1.jpeg" ContentType="image/jpeg"/>
  <Override PartName="/ppt/media/image58.png" ContentType="image/png"/>
  <Override PartName="/ppt/media/image2.png" ContentType="image/png"/>
  <Override PartName="/ppt/media/image21.png" ContentType="image/png"/>
  <Override PartName="/ppt/media/image6.jpeg" ContentType="image/jpeg"/>
  <Override PartName="/ppt/media/image70.png" ContentType="image/png"/>
  <Override PartName="/ppt/media/image4.png" ContentType="image/png"/>
  <Override PartName="/ppt/media/image71.png" ContentType="image/png"/>
  <Override PartName="/ppt/media/image5.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60.jpeg" ContentType="image/jpe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jpeg" ContentType="image/jpeg"/>
  <Override PartName="/ppt/media/image68.png" ContentType="image/png"/>
  <Override PartName="/ppt/media/image69.png" ContentType="image/png"/>
  <Override PartName="/ppt/media/image72.png" ContentType="image/png"/>
  <Override PartName="/ppt/media/image7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3297A237-038F-40C1-9405-0FE21DAF952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5680" cy="3085560"/>
          </a:xfrm>
          <a:prstGeom prst="rect">
            <a:avLst/>
          </a:prstGeom>
        </p:spPr>
      </p:sp>
      <p:sp>
        <p:nvSpPr>
          <p:cNvPr id="31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6BF9E05-5ECA-4B58-A494-C6A2F31B36C5}" type="slidenum">
              <a:rPr b="0" lang="en-US" sz="1200" spc="-1" strike="noStrike">
                <a:latin typeface="Times New Roman"/>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685800" y="1143000"/>
            <a:ext cx="5485680" cy="3085560"/>
          </a:xfrm>
          <a:prstGeom prst="rect">
            <a:avLst/>
          </a:prstGeom>
        </p:spPr>
      </p:sp>
      <p:sp>
        <p:nvSpPr>
          <p:cNvPr id="31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359079-EBA9-4687-A7A2-9A9BD6AF475E}" type="slidenum">
              <a:rPr b="0" lang="en-US" sz="1200" spc="-1" strike="noStrike">
                <a:latin typeface="Times New Roman"/>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5680" cy="3085560"/>
          </a:xfrm>
          <a:prstGeom prst="rect">
            <a:avLst/>
          </a:prstGeom>
        </p:spPr>
      </p:sp>
      <p:sp>
        <p:nvSpPr>
          <p:cNvPr id="31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920281-0D48-4235-8F06-B59EED284E80}" type="slidenum">
              <a:rPr b="0" lang="en-US" sz="1200" spc="-1" strike="noStrike">
                <a:latin typeface="Times New Roman"/>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5680" cy="3085560"/>
          </a:xfrm>
          <a:prstGeom prst="rect">
            <a:avLst/>
          </a:prstGeom>
        </p:spPr>
      </p:sp>
      <p:sp>
        <p:nvSpPr>
          <p:cNvPr id="31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3B9CFE-D9B8-4D0D-B4B8-0F684565D51F}" type="slidenum">
              <a:rPr b="0" lang="en-US" sz="1200" spc="-1" strike="noStrike">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hyperlink" Target="https://cf-courses-data.s3.us.cloud-object-storage.appdomain.cloud/IBM-DS0321EN-SkillsNetwork/datasets/dataset_part_2.csv" TargetMode="External"/><Relationship Id="rId3" Type="http://schemas.openxmlformats.org/officeDocument/2006/relationships/slideLayout" Target="../slideLayouts/slideLayout13.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888480" y="4568760"/>
            <a:ext cx="25138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Shawn  Popat</a:t>
            </a:r>
            <a:endParaRPr b="0" lang="en-US" sz="1800" spc="-1" strike="noStrike">
              <a:latin typeface="Arial"/>
            </a:endParaRPr>
          </a:p>
          <a:p>
            <a:pPr>
              <a:lnSpc>
                <a:spcPct val="100000"/>
              </a:lnSpc>
            </a:pPr>
            <a:r>
              <a:rPr b="0" lang="en-US" sz="1800" spc="-1" strike="noStrike">
                <a:solidFill>
                  <a:srgbClr val="e7e6e6"/>
                </a:solidFill>
                <a:latin typeface="Abadi"/>
                <a:ea typeface="SF Pro"/>
              </a:rPr>
              <a:t> </a:t>
            </a:r>
            <a:r>
              <a:rPr b="0" lang="en-US" sz="1800" spc="-1" strike="noStrike">
                <a:solidFill>
                  <a:srgbClr val="e7e6e6"/>
                </a:solidFill>
                <a:latin typeface="Abadi"/>
                <a:ea typeface="SF Pro"/>
              </a:rPr>
              <a:t>July  4</a:t>
            </a:r>
            <a:r>
              <a:rPr b="0" lang="en-US" sz="1800" spc="-1" strike="noStrike" baseline="101000">
                <a:solidFill>
                  <a:srgbClr val="e7e6e6"/>
                </a:solidFill>
                <a:latin typeface="Abadi"/>
                <a:ea typeface="SF Pro"/>
              </a:rPr>
              <a:t>th</a:t>
            </a:r>
            <a:r>
              <a:rPr b="0" lang="en-US" sz="1800" spc="-1" strike="noStrike">
                <a:solidFill>
                  <a:srgbClr val="e7e6e6"/>
                </a:solidFill>
                <a:latin typeface="Abadi"/>
                <a:ea typeface="SF Pro"/>
              </a:rPr>
              <a:t>  2024</a:t>
            </a:r>
            <a:endParaRPr b="0" lang="en-US" sz="1800" spc="-1" strike="noStrike">
              <a:latin typeface="Arial"/>
            </a:endParaRPr>
          </a:p>
        </p:txBody>
      </p:sp>
      <p:pic>
        <p:nvPicPr>
          <p:cNvPr id="159" name="Picture 2" descr=""/>
          <p:cNvPicPr/>
          <p:nvPr/>
        </p:nvPicPr>
        <p:blipFill>
          <a:blip r:embed="rId2"/>
          <a:stretch/>
        </p:blipFill>
        <p:spPr>
          <a:xfrm>
            <a:off x="889920" y="676800"/>
            <a:ext cx="2103480" cy="62856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769C80D-5FC0-4260-9AFF-AC1BC271B8B8}" type="slidenum">
              <a:rPr b="0" lang="en-US" sz="1600" spc="-1" strike="noStrike">
                <a:solidFill>
                  <a:srgbClr val="1c7ddb"/>
                </a:solidFill>
                <a:latin typeface="Abadi"/>
              </a:rPr>
              <a:t>&lt;number&gt;</a:t>
            </a:fld>
            <a:endParaRPr b="0" lang="en-US" sz="1600" spc="-1" strike="noStrike">
              <a:latin typeface="Arial"/>
            </a:endParaRPr>
          </a:p>
        </p:txBody>
      </p:sp>
      <p:sp>
        <p:nvSpPr>
          <p:cNvPr id="187" name="CustomShape 2"/>
          <p:cNvSpPr/>
          <p:nvPr/>
        </p:nvSpPr>
        <p:spPr>
          <a:xfrm>
            <a:off x="770040" y="1825560"/>
            <a:ext cx="8974800" cy="435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292929"/>
                </a:solidFill>
                <a:latin typeface="Abadi"/>
              </a:rPr>
              <a:t>Data for SpaceX’s Falcon 9 launches were collected and the wrangling process included.</a:t>
            </a:r>
            <a:endParaRPr b="0" lang="en-US" sz="2200" spc="-1" strike="noStrike">
              <a:latin typeface="Arial"/>
            </a:endParaRPr>
          </a:p>
          <a:p>
            <a:pPr>
              <a:lnSpc>
                <a:spcPct val="100000"/>
              </a:lnSpc>
            </a:pPr>
            <a:r>
              <a:rPr b="0" lang="en-US" sz="2200" spc="-1" strike="noStrike">
                <a:solidFill>
                  <a:srgbClr val="292929"/>
                </a:solidFill>
                <a:latin typeface="Abadi"/>
              </a:rPr>
              <a:t>Calculated the number of launches at respective sites.</a:t>
            </a:r>
            <a:endParaRPr b="0" lang="en-US" sz="2200" spc="-1" strike="noStrike">
              <a:latin typeface="Arial"/>
            </a:endParaRPr>
          </a:p>
          <a:p>
            <a:pPr>
              <a:lnSpc>
                <a:spcPct val="100000"/>
              </a:lnSpc>
            </a:pPr>
            <a:r>
              <a:rPr b="0" lang="en-US" sz="2200" spc="-1" strike="noStrike">
                <a:solidFill>
                  <a:srgbClr val="292929"/>
                </a:solidFill>
                <a:latin typeface="Abadi"/>
              </a:rPr>
              <a:t>Falcon 9 orbits for each occurrence was calculated</a:t>
            </a:r>
            <a:endParaRPr b="0" lang="en-US" sz="2200" spc="-1" strike="noStrike">
              <a:latin typeface="Arial"/>
            </a:endParaRPr>
          </a:p>
          <a:p>
            <a:pPr>
              <a:lnSpc>
                <a:spcPct val="100000"/>
              </a:lnSpc>
            </a:pPr>
            <a:r>
              <a:rPr b="0" lang="en-US" sz="2200" spc="-1" strike="noStrike">
                <a:solidFill>
                  <a:srgbClr val="292929"/>
                </a:solidFill>
                <a:latin typeface="Abadi"/>
              </a:rPr>
              <a:t>Number of occurrences of mission outcomes per orbit were calculated.</a:t>
            </a:r>
            <a:endParaRPr b="0" lang="en-US" sz="2200" spc="-1" strike="noStrike">
              <a:latin typeface="Arial"/>
            </a:endParaRPr>
          </a:p>
          <a:p>
            <a:pPr>
              <a:lnSpc>
                <a:spcPct val="100000"/>
              </a:lnSpc>
            </a:pPr>
            <a:r>
              <a:rPr b="0" lang="en-US" sz="2200" spc="-1" strike="noStrike">
                <a:solidFill>
                  <a:srgbClr val="292929"/>
                </a:solidFill>
                <a:latin typeface="Abadi"/>
              </a:rPr>
              <a:t>All landing outcomes were calculated.</a:t>
            </a:r>
            <a:endParaRPr b="0" lang="en-US" sz="2200" spc="-1" strike="noStrike">
              <a:latin typeface="Arial"/>
            </a:endParaRPr>
          </a:p>
          <a:p>
            <a:pPr>
              <a:lnSpc>
                <a:spcPct val="100000"/>
              </a:lnSpc>
            </a:pPr>
            <a:r>
              <a:rPr b="0" lang="en-US" sz="2200" spc="-1" strike="noStrike">
                <a:solidFill>
                  <a:srgbClr val="292929"/>
                </a:solidFill>
                <a:latin typeface="Abadi"/>
              </a:rPr>
              <a:t>Add the GitHub URL of your completed data wrangling related notebooks, as an external reference and peer-review purpose</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8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17AA60B-85CF-410F-AE6B-7DD6F188B5EF}" type="slidenum">
              <a:rPr b="0" lang="en-US" sz="1600" spc="-1" strike="noStrike">
                <a:solidFill>
                  <a:srgbClr val="1c7ddb"/>
                </a:solidFill>
                <a:latin typeface="Abadi"/>
              </a:rPr>
              <a:t>10</a:t>
            </a:fld>
            <a:endParaRPr b="0" lang="en-US" sz="1600" spc="-1" strike="noStrike">
              <a:latin typeface="Arial"/>
            </a:endParaRPr>
          </a:p>
        </p:txBody>
      </p:sp>
      <p:sp>
        <p:nvSpPr>
          <p:cNvPr id="190"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rPr>
              <a:t>Scatter plots were used for, PayloadMass and FlightNumber, FlightNumber and LaunchSite, PayloadMass and LaunchSite, Orbit and Outcome, FlightNumber and Orbit, and finally for PayloadMass and Orbit. Graphs and Charts were used to visualize the data.</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Add the GitHub URL of your completed EDA with data visualization notebook, as an external reference and peer-review purpose</a:t>
            </a:r>
            <a:endParaRPr b="0" lang="en-US" sz="2200" spc="-1" strike="noStrike">
              <a:latin typeface="Arial"/>
            </a:endParaRPr>
          </a:p>
          <a:p>
            <a:pPr>
              <a:lnSpc>
                <a:spcPct val="100000"/>
              </a:lnSpc>
            </a:pPr>
            <a:endParaRPr b="0" lang="en-US" sz="2200" spc="-1" strike="noStrike">
              <a:latin typeface="Arial"/>
            </a:endParaRPr>
          </a:p>
        </p:txBody>
      </p:sp>
      <p:sp>
        <p:nvSpPr>
          <p:cNvPr id="19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F48A5C4-2A11-4214-B9C7-FBE56182FC73}" type="slidenum">
              <a:rPr b="0" lang="en-US" sz="1500" spc="-1" strike="noStrike">
                <a:solidFill>
                  <a:srgbClr val="1c7ddb"/>
                </a:solidFill>
                <a:latin typeface="Abadi"/>
              </a:rPr>
              <a:t>11</a:t>
            </a:fld>
            <a:endParaRPr b="0" lang="en-US" sz="1500" spc="-1" strike="noStrike">
              <a:latin typeface="Arial"/>
            </a:endParaRPr>
          </a:p>
        </p:txBody>
      </p:sp>
      <p:sp>
        <p:nvSpPr>
          <p:cNvPr id="193" name="CustomShape 2"/>
          <p:cNvSpPr/>
          <p:nvPr/>
        </p:nvSpPr>
        <p:spPr>
          <a:xfrm>
            <a:off x="770400" y="1371600"/>
            <a:ext cx="9744840" cy="4937400"/>
          </a:xfrm>
          <a:prstGeom prst="rect">
            <a:avLst/>
          </a:prstGeom>
          <a:noFill/>
          <a:ln>
            <a:noFill/>
          </a:ln>
        </p:spPr>
        <p:style>
          <a:lnRef idx="0"/>
          <a:fillRef idx="0"/>
          <a:effectRef idx="0"/>
          <a:fontRef idx="minor"/>
        </p:style>
        <p:txBody>
          <a:bodyPr lIns="90000" rIns="90000" tIns="45000" bIns="45000">
            <a:noAutofit/>
          </a:bodyPr>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DISTINCT "Launch_Site" FROM "SPACEXTABLE"</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 FROM "SPACEXTABLE" WHERE "Launch_Site" LIKE "CCA%" LIMIT 5</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SUM("PAYLOAD_MASS__KG_") FROM "SPACEXTABLE" WHERE "Customer" LIKE "%NASA (CRS)%</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AVG("PAYLOAD_MASS__KG_") FROM "SPACEXTABLE" WHERE "Booster_Version" LIKE "%F9 v1.1%</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MIN(Date) FROM "SPACEXTABLE" WHERE "Landing_Outcome" LIKE "%Success (ground pad)%</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DISTINCT "Booster_Version" FROM "SPACEXTABLE" WHERE "Landing_Outcome" LIKE "%Success (drone ship)%"  AND "PAYLOAD_MASS__KG_" &gt; 4000  AND "PAYLOAD_MASS__KG_" &lt;  6000</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"Mission_Outcome", COUNT(*) FROM "SPACEXTABLE" WHERE "Mission_Outcome" IN ('Success', 'Failure') GROUP BY "Mission_Outcome"</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"Booster_Version" FROM "SPACEXTABLE" WHERE "PAYLOAD_MASS__KG_" = (SELECT MAX("PAYLOAD_MASS__KG_") FROM "SPACEXTABLE")</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SELECT "Landing_Outcome", COUNT(*) AS Outcome_Count</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FROM "SPACEXTABLE"</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WHERE Date BETWEEN '2010-06-04' AND '2017-03-20'</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    </a:t>
            </a:r>
            <a:r>
              <a:rPr b="0" lang="en-US" sz="900" spc="-1" strike="noStrike">
                <a:solidFill>
                  <a:srgbClr val="292929"/>
                </a:solidFill>
                <a:latin typeface="Abadi"/>
              </a:rPr>
              <a:t>AND "Landing_Outcome" IN ('Failure (drone ship)', 'Success (ground pad)')</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GROUP BY "Landing_Outcome"</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ORDER BY Outcome_Count DESC</a:t>
            </a:r>
            <a:endParaRPr b="0" lang="en-US" sz="900" spc="-1" strike="noStrike">
              <a:latin typeface="Arial"/>
            </a:endParaRPr>
          </a:p>
          <a:p>
            <a:pPr marL="432000" indent="-323640">
              <a:lnSpc>
                <a:spcPct val="100000"/>
              </a:lnSpc>
              <a:spcBef>
                <a:spcPts val="1400"/>
              </a:spcBef>
              <a:buClr>
                <a:srgbClr val="292929"/>
              </a:buClr>
              <a:buFont typeface="Wingdings" charset="2"/>
              <a:buChar char=""/>
            </a:pPr>
            <a:r>
              <a:rPr b="0" lang="en-US" sz="900" spc="-1" strike="noStrike">
                <a:solidFill>
                  <a:srgbClr val="292929"/>
                </a:solidFill>
                <a:latin typeface="Abadi"/>
              </a:rPr>
              <a:t>Add the GitHub URL of your completed EDA with SQL notebook, as an external reference and peer-review purpose</a:t>
            </a:r>
            <a:endParaRPr b="0" lang="en-US" sz="900" spc="-1" strike="noStrike">
              <a:latin typeface="Arial"/>
            </a:endParaRPr>
          </a:p>
          <a:p>
            <a:pPr>
              <a:lnSpc>
                <a:spcPct val="100000"/>
              </a:lnSpc>
            </a:pPr>
            <a:endParaRPr b="0" lang="en-US" sz="900" spc="-1" strike="noStrike">
              <a:latin typeface="Arial"/>
            </a:endParaRPr>
          </a:p>
          <a:p>
            <a:pPr>
              <a:lnSpc>
                <a:spcPct val="100000"/>
              </a:lnSpc>
            </a:pPr>
            <a:endParaRPr b="0" lang="en-US" sz="900" spc="-1" strike="noStrike">
              <a:latin typeface="Arial"/>
            </a:endParaRPr>
          </a:p>
        </p:txBody>
      </p:sp>
      <p:sp>
        <p:nvSpPr>
          <p:cNvPr id="19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91000"/>
          </a:bodyPr>
          <a:p>
            <a:pPr>
              <a:lnSpc>
                <a:spcPct val="90000"/>
              </a:lnSpc>
            </a:pPr>
            <a:r>
              <a:rPr b="0" lang="en-US" sz="3600" spc="-1" strike="noStrike">
                <a:solidFill>
                  <a:srgbClr val="0b49cb"/>
                </a:solidFill>
                <a:latin typeface="Abadi"/>
                <a:ea typeface="IBM Plex Mono SemiBold"/>
              </a:rPr>
              <a:t>EDA with SQL</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6F0BC51-76AE-43D4-A754-8E2971A0FCB4}" type="slidenum">
              <a:rPr b="0" lang="en-US" sz="1600" spc="-1" strike="noStrike">
                <a:solidFill>
                  <a:srgbClr val="1c7ddb"/>
                </a:solidFill>
                <a:latin typeface="Abadi"/>
              </a:rPr>
              <a:t>12</a:t>
            </a:fld>
            <a:endParaRPr b="0" lang="en-US" sz="1600" spc="-1" strike="noStrike">
              <a:latin typeface="Arial"/>
            </a:endParaRPr>
          </a:p>
        </p:txBody>
      </p:sp>
      <p:sp>
        <p:nvSpPr>
          <p:cNvPr id="196" name="CustomShape 2"/>
          <p:cNvSpPr/>
          <p:nvPr/>
        </p:nvSpPr>
        <p:spPr>
          <a:xfrm>
            <a:off x="838080" y="187488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Summary</a:t>
            </a:r>
            <a:endParaRPr b="0" lang="en-US" sz="2200" spc="-1" strike="noStrike">
              <a:latin typeface="Arial"/>
            </a:endParaRPr>
          </a:p>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Marked all launch sites on map</a:t>
            </a:r>
            <a:endParaRPr b="0" lang="en-US" sz="2200" spc="-1" strike="noStrike">
              <a:latin typeface="Arial"/>
            </a:endParaRPr>
          </a:p>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Marked success/failed launches for each site</a:t>
            </a:r>
            <a:endParaRPr b="0" lang="en-US" sz="2200" spc="-1" strike="noStrike">
              <a:latin typeface="Arial"/>
            </a:endParaRPr>
          </a:p>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Calculated distances between launch sites and proximity</a:t>
            </a:r>
            <a:endParaRPr b="0" lang="en-US" sz="2200" spc="-1" strike="noStrike">
              <a:latin typeface="Arial"/>
            </a:endParaRPr>
          </a:p>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To showcase correlations between launch sites and success rates this data was needed to present interactive visual analytics using Folium</a:t>
            </a:r>
            <a:endParaRPr b="0" lang="en-US" sz="2200" spc="-1" strike="noStrike">
              <a:latin typeface="Arial"/>
            </a:endParaRPr>
          </a:p>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Add the GitHub URL of your completed interactive map with Folium map, as an external reference and peer-review purpose</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9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8ECEF74-A554-4F1F-9272-47C52FB86A14}" type="slidenum">
              <a:rPr b="0" lang="en-US" sz="1600" spc="-1" strike="noStrike">
                <a:solidFill>
                  <a:srgbClr val="1c7ddb"/>
                </a:solidFill>
                <a:latin typeface="Abadi"/>
              </a:rPr>
              <a:t>13</a:t>
            </a:fld>
            <a:endParaRPr b="0" lang="en-US" sz="1600" spc="-1" strike="noStrike">
              <a:latin typeface="Arial"/>
            </a:endParaRPr>
          </a:p>
        </p:txBody>
      </p:sp>
      <p:sp>
        <p:nvSpPr>
          <p:cNvPr id="199"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A Launch Site drop down is included to render scatter plots for ranges of payloads. </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Plots were added to show success for missions and locations.</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Add the GitHub URL of your completed Plotly Dash lab, as an external reference and peer-review purpose</a:t>
            </a:r>
            <a:endParaRPr b="0" lang="en-US" sz="2200" spc="-1" strike="noStrike">
              <a:latin typeface="Arial"/>
            </a:endParaRPr>
          </a:p>
          <a:p>
            <a:pPr>
              <a:lnSpc>
                <a:spcPct val="100000"/>
              </a:lnSpc>
            </a:pPr>
            <a:endParaRPr b="0" lang="en-US" sz="2200" spc="-1" strike="noStrike">
              <a:latin typeface="Arial"/>
            </a:endParaRPr>
          </a:p>
        </p:txBody>
      </p:sp>
      <p:sp>
        <p:nvSpPr>
          <p:cNvPr id="20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1" name="CustomShape 1"/>
          <p:cNvSpPr/>
          <p:nvPr/>
        </p:nvSpPr>
        <p:spPr>
          <a:xfrm>
            <a:off x="5212080" y="61822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9B4C0A-0A50-4739-A3D8-29D7BB448B46}" type="slidenum">
              <a:rPr b="0" lang="en-US" sz="1600" spc="-1" strike="noStrike">
                <a:solidFill>
                  <a:srgbClr val="1c7ddb"/>
                </a:solidFill>
                <a:latin typeface="Abadi"/>
              </a:rPr>
              <a:t>14</a:t>
            </a:fld>
            <a:endParaRPr b="0" lang="en-US" sz="1600" spc="-1" strike="noStrike">
              <a:latin typeface="Arial"/>
            </a:endParaRPr>
          </a:p>
        </p:txBody>
      </p:sp>
      <p:sp>
        <p:nvSpPr>
          <p:cNvPr id="202" name="CustomShape 2"/>
          <p:cNvSpPr/>
          <p:nvPr/>
        </p:nvSpPr>
        <p:spPr>
          <a:xfrm>
            <a:off x="587160" y="1280160"/>
            <a:ext cx="7276320" cy="5303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After Exploratory Analysis columns were created and the data was standardized and split into training and testing data to perform predictive analysis with the dataset.</a:t>
            </a:r>
            <a:endParaRPr b="0" lang="en-US" sz="2200" spc="-1" strike="noStrike">
              <a:latin typeface="Arial"/>
            </a:endParaRPr>
          </a:p>
        </p:txBody>
      </p:sp>
      <p:sp>
        <p:nvSpPr>
          <p:cNvPr id="203" name="CustomShape 3"/>
          <p:cNvSpPr/>
          <p:nvPr/>
        </p:nvSpPr>
        <p:spPr>
          <a:xfrm>
            <a:off x="770040" y="538560"/>
            <a:ext cx="745920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pic>
        <p:nvPicPr>
          <p:cNvPr id="204" name="" descr=""/>
          <p:cNvPicPr/>
          <p:nvPr/>
        </p:nvPicPr>
        <p:blipFill>
          <a:blip r:embed="rId2"/>
          <a:stretch/>
        </p:blipFill>
        <p:spPr>
          <a:xfrm>
            <a:off x="8229600" y="1280160"/>
            <a:ext cx="3474360" cy="53946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5" name="CustomShape 1"/>
          <p:cNvSpPr/>
          <p:nvPr/>
        </p:nvSpPr>
        <p:spPr>
          <a:xfrm>
            <a:off x="840960" y="1807200"/>
            <a:ext cx="7067880" cy="16210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US" sz="2200" spc="-1" strike="noStrike">
              <a:latin typeface="Arial"/>
            </a:endParaRPr>
          </a:p>
          <a:p>
            <a:pPr>
              <a:lnSpc>
                <a:spcPct val="90000"/>
              </a:lnSpc>
              <a:spcBef>
                <a:spcPts val="499"/>
              </a:spcBef>
            </a:pPr>
            <a:endParaRPr b="0" lang="en-US" sz="2200" spc="-1" strike="noStrike">
              <a:latin typeface="Arial"/>
            </a:endParaRPr>
          </a:p>
          <a:p>
            <a:pPr marL="457200">
              <a:lnSpc>
                <a:spcPct val="90000"/>
              </a:lnSpc>
              <a:spcBef>
                <a:spcPts val="499"/>
              </a:spcBef>
            </a:pPr>
            <a:endParaRPr b="0" lang="en-US" sz="2200" spc="-1" strike="noStrike">
              <a:latin typeface="Arial"/>
            </a:endParaRPr>
          </a:p>
        </p:txBody>
      </p:sp>
      <p:sp>
        <p:nvSpPr>
          <p:cNvPr id="206" name="CustomShape 2"/>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3F1986D-04AA-4E21-AEB9-4297503AD056}" type="slidenum">
              <a:rPr b="0" lang="en-US" sz="1600" spc="-1" strike="noStrike">
                <a:solidFill>
                  <a:srgbClr val="1c7ddb"/>
                </a:solidFill>
                <a:latin typeface="Abadi"/>
              </a:rPr>
              <a:t>16</a:t>
            </a:fld>
            <a:endParaRPr b="0" lang="en-US" sz="1600" spc="-1" strike="noStrike">
              <a:latin typeface="Arial"/>
            </a:endParaRPr>
          </a:p>
        </p:txBody>
      </p:sp>
      <p:sp>
        <p:nvSpPr>
          <p:cNvPr id="20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8"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1DC219C-77C0-4882-8398-E92F35CAD90F}" type="slidenum">
              <a:rPr b="0" lang="en-US" sz="1600" spc="-1" strike="noStrike">
                <a:solidFill>
                  <a:srgbClr val="1c7ddb"/>
                </a:solidFill>
                <a:latin typeface="Abadi"/>
              </a:rPr>
              <a:t>16</a:t>
            </a:fld>
            <a:endParaRPr b="0" lang="en-US" sz="1600" spc="-1" strike="noStrike">
              <a:latin typeface="Arial"/>
            </a:endParaRPr>
          </a:p>
        </p:txBody>
      </p:sp>
      <p:sp>
        <p:nvSpPr>
          <p:cNvPr id="210" name="CustomShape 2"/>
          <p:cNvSpPr/>
          <p:nvPr/>
        </p:nvSpPr>
        <p:spPr>
          <a:xfrm>
            <a:off x="822960" y="1280160"/>
            <a:ext cx="10838880" cy="685440"/>
          </a:xfrm>
          <a:prstGeom prst="rect">
            <a:avLst/>
          </a:prstGeom>
          <a:noFill/>
          <a:ln>
            <a:noFill/>
          </a:ln>
        </p:spPr>
        <p:style>
          <a:lnRef idx="0"/>
          <a:fillRef idx="0"/>
          <a:effectRef idx="0"/>
          <a:fontRef idx="minor"/>
        </p:style>
        <p:txBody>
          <a:bodyPr lIns="90000" rIns="90000" tIns="45000" bIns="45000">
            <a:normAutofit fontScale="49000"/>
          </a:bodyPr>
          <a:p>
            <a:pPr marL="228600" indent="-227880">
              <a:lnSpc>
                <a:spcPct val="100000"/>
              </a:lnSpc>
              <a:spcBef>
                <a:spcPts val="1400"/>
              </a:spcBef>
              <a:buClr>
                <a:srgbClr val="292929"/>
              </a:buClr>
              <a:buFont typeface="Arial"/>
              <a:buChar char="•"/>
            </a:pPr>
            <a:r>
              <a:rPr b="0" lang="en-US" sz="3200" spc="-1" strike="noStrike">
                <a:solidFill>
                  <a:srgbClr val="292929"/>
                </a:solidFill>
                <a:latin typeface="Abadi"/>
              </a:rPr>
              <a:t>Flight Number sequentially listed according to Launch Site</a:t>
            </a:r>
            <a:endParaRPr b="0" lang="en-US" sz="3200" spc="-1" strike="noStrike">
              <a:latin typeface="Arial"/>
            </a:endParaRPr>
          </a:p>
        </p:txBody>
      </p:sp>
      <p:sp>
        <p:nvSpPr>
          <p:cNvPr id="21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12" name="" descr=""/>
          <p:cNvPicPr/>
          <p:nvPr/>
        </p:nvPicPr>
        <p:blipFill>
          <a:blip r:embed="rId2"/>
          <a:stretch/>
        </p:blipFill>
        <p:spPr>
          <a:xfrm>
            <a:off x="274320" y="2286000"/>
            <a:ext cx="11703960" cy="41144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2A8199E-55EC-4C1D-8724-C63279F63316}" type="slidenum">
              <a:rPr b="0" lang="en-US" sz="1600" spc="-1" strike="noStrike">
                <a:solidFill>
                  <a:srgbClr val="1c7ddb"/>
                </a:solidFill>
                <a:latin typeface="Abadi"/>
              </a:rPr>
              <a:t>&lt;number&gt;</a:t>
            </a:fld>
            <a:endParaRPr b="0" lang="en-US" sz="1600" spc="-1" strike="noStrike">
              <a:latin typeface="Arial"/>
            </a:endParaRPr>
          </a:p>
        </p:txBody>
      </p:sp>
      <p:sp>
        <p:nvSpPr>
          <p:cNvPr id="214" name="CustomShape 2"/>
          <p:cNvSpPr/>
          <p:nvPr/>
        </p:nvSpPr>
        <p:spPr>
          <a:xfrm>
            <a:off x="770040" y="1280160"/>
            <a:ext cx="10751040" cy="82260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Scatter plot of Payload vs. Launch Site</a:t>
            </a:r>
            <a:endParaRPr b="0" lang="en-US" sz="2200" spc="-1" strike="noStrike">
              <a:latin typeface="Arial"/>
            </a:endParaRPr>
          </a:p>
        </p:txBody>
      </p:sp>
      <p:sp>
        <p:nvSpPr>
          <p:cNvPr id="21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16" name="" descr=""/>
          <p:cNvPicPr/>
          <p:nvPr/>
        </p:nvPicPr>
        <p:blipFill>
          <a:blip r:embed="rId2"/>
          <a:stretch/>
        </p:blipFill>
        <p:spPr>
          <a:xfrm>
            <a:off x="61200" y="1920240"/>
            <a:ext cx="12130560" cy="4845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384265D1-3B77-4066-A892-FA20F9B9155D}" type="slidenum">
              <a:rPr b="0" lang="en-US" sz="1600" spc="-1" strike="noStrike">
                <a:solidFill>
                  <a:srgbClr val="1c7ddb"/>
                </a:solidFill>
                <a:latin typeface="Abadi"/>
              </a:rPr>
              <a:t>&lt;number&gt;</a:t>
            </a:fld>
            <a:endParaRPr b="0" lang="en-US" sz="1600" spc="-1" strike="noStrike">
              <a:latin typeface="Arial"/>
            </a:endParaRPr>
          </a:p>
        </p:txBody>
      </p:sp>
      <p:sp>
        <p:nvSpPr>
          <p:cNvPr id="161" name="CustomShape 2"/>
          <p:cNvSpPr/>
          <p:nvPr/>
        </p:nvSpPr>
        <p:spPr>
          <a:xfrm>
            <a:off x="958680" y="2113200"/>
            <a:ext cx="5166360" cy="33202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US" sz="2200" spc="-1" strike="noStrike">
              <a:latin typeface="Arial"/>
            </a:endParaRPr>
          </a:p>
        </p:txBody>
      </p:sp>
      <p:sp>
        <p:nvSpPr>
          <p:cNvPr id="1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045C15C-D8B0-490F-AB1D-3F487517A7F9}" type="slidenum">
              <a:rPr b="0" lang="en-US" sz="1600" spc="-1" strike="noStrike">
                <a:solidFill>
                  <a:srgbClr val="1c7ddb"/>
                </a:solidFill>
                <a:latin typeface="Abadi"/>
              </a:rPr>
              <a:t>&lt;number&gt;</a:t>
            </a:fld>
            <a:endParaRPr b="0" lang="en-US" sz="1600" spc="-1" strike="noStrike">
              <a:latin typeface="Arial"/>
            </a:endParaRPr>
          </a:p>
        </p:txBody>
      </p:sp>
      <p:sp>
        <p:nvSpPr>
          <p:cNvPr id="218" name="CustomShape 2"/>
          <p:cNvSpPr/>
          <p:nvPr/>
        </p:nvSpPr>
        <p:spPr>
          <a:xfrm>
            <a:off x="770040" y="1280160"/>
            <a:ext cx="10842480" cy="11883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400" spc="-1" strike="noStrike">
                <a:solidFill>
                  <a:srgbClr val="292929"/>
                </a:solidFill>
                <a:latin typeface="Abadi"/>
              </a:rPr>
              <a:t>Bar chart for the success rate of each orbit type</a:t>
            </a:r>
            <a:endParaRPr b="0" lang="en-US" sz="2400" spc="-1" strike="noStrike">
              <a:latin typeface="Arial"/>
            </a:endParaRPr>
          </a:p>
        </p:txBody>
      </p:sp>
      <p:sp>
        <p:nvSpPr>
          <p:cNvPr id="21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20" name="" descr=""/>
          <p:cNvPicPr/>
          <p:nvPr/>
        </p:nvPicPr>
        <p:blipFill>
          <a:blip r:embed="rId2"/>
          <a:stretch/>
        </p:blipFill>
        <p:spPr>
          <a:xfrm>
            <a:off x="914400" y="1828800"/>
            <a:ext cx="10606680" cy="4845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BA9919E-9D91-4E1F-B34D-1287C4A42A49}" type="slidenum">
              <a:rPr b="0" lang="en-US" sz="1600" spc="-1" strike="noStrike">
                <a:solidFill>
                  <a:srgbClr val="1c7ddb"/>
                </a:solidFill>
                <a:latin typeface="Abadi"/>
              </a:rPr>
              <a:t>&lt;number&gt;</a:t>
            </a:fld>
            <a:endParaRPr b="0" lang="en-US" sz="1600" spc="-1" strike="noStrike">
              <a:latin typeface="Arial"/>
            </a:endParaRPr>
          </a:p>
        </p:txBody>
      </p:sp>
      <p:sp>
        <p:nvSpPr>
          <p:cNvPr id="222" name="CustomShape 2"/>
          <p:cNvSpPr/>
          <p:nvPr/>
        </p:nvSpPr>
        <p:spPr>
          <a:xfrm>
            <a:off x="770040" y="1338120"/>
            <a:ext cx="10476720" cy="67320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Flight number vs. Orbit type</a:t>
            </a:r>
            <a:endParaRPr b="0" lang="en-US" sz="2200" spc="-1" strike="noStrike">
              <a:latin typeface="Arial"/>
            </a:endParaRPr>
          </a:p>
        </p:txBody>
      </p:sp>
      <p:sp>
        <p:nvSpPr>
          <p:cNvPr id="22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24" name="" descr=""/>
          <p:cNvPicPr/>
          <p:nvPr/>
        </p:nvPicPr>
        <p:blipFill>
          <a:blip r:embed="rId2"/>
          <a:stretch/>
        </p:blipFill>
        <p:spPr>
          <a:xfrm>
            <a:off x="457200" y="2011680"/>
            <a:ext cx="11429640" cy="45716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E736590-3FAE-4FAD-9587-EDE95BD52493}" type="slidenum">
              <a:rPr b="0" lang="en-US" sz="1600" spc="-1" strike="noStrike">
                <a:solidFill>
                  <a:srgbClr val="1c7ddb"/>
                </a:solidFill>
                <a:latin typeface="Abadi"/>
              </a:rPr>
              <a:t>&lt;number&gt;</a:t>
            </a:fld>
            <a:endParaRPr b="0" lang="en-US" sz="1600" spc="-1" strike="noStrike">
              <a:latin typeface="Arial"/>
            </a:endParaRPr>
          </a:p>
        </p:txBody>
      </p:sp>
      <p:sp>
        <p:nvSpPr>
          <p:cNvPr id="226" name="CustomShape 2"/>
          <p:cNvSpPr/>
          <p:nvPr/>
        </p:nvSpPr>
        <p:spPr>
          <a:xfrm>
            <a:off x="640080" y="1280160"/>
            <a:ext cx="11246760" cy="63972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Show a scatter point of payload vs. orbit type</a:t>
            </a:r>
            <a:endParaRPr b="0" lang="en-US" sz="2200" spc="-1" strike="noStrike">
              <a:latin typeface="Arial"/>
            </a:endParaRPr>
          </a:p>
        </p:txBody>
      </p:sp>
      <p:sp>
        <p:nvSpPr>
          <p:cNvPr id="22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28" name="" descr=""/>
          <p:cNvPicPr/>
          <p:nvPr/>
        </p:nvPicPr>
        <p:blipFill>
          <a:blip r:embed="rId2"/>
          <a:stretch/>
        </p:blipFill>
        <p:spPr>
          <a:xfrm>
            <a:off x="182880" y="1920240"/>
            <a:ext cx="11886840" cy="47545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85BD673-3ADC-4B93-B71D-8DCB97DE71BF}" type="slidenum">
              <a:rPr b="0" lang="en-US" sz="1600" spc="-1" strike="noStrike">
                <a:solidFill>
                  <a:srgbClr val="1c7ddb"/>
                </a:solidFill>
                <a:latin typeface="Abadi"/>
              </a:rPr>
              <a:t>&lt;number&gt;</a:t>
            </a:fld>
            <a:endParaRPr b="0" lang="en-US" sz="1600" spc="-1" strike="noStrike">
              <a:latin typeface="Arial"/>
            </a:endParaRPr>
          </a:p>
        </p:txBody>
      </p:sp>
      <p:sp>
        <p:nvSpPr>
          <p:cNvPr id="230" name="CustomShape 2"/>
          <p:cNvSpPr/>
          <p:nvPr/>
        </p:nvSpPr>
        <p:spPr>
          <a:xfrm>
            <a:off x="640080" y="1217880"/>
            <a:ext cx="11155320" cy="6105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Yearly Average Success Rate Trend Line</a:t>
            </a:r>
            <a:endParaRPr b="0" lang="en-US" sz="2200" spc="-1" strike="noStrike">
              <a:latin typeface="Arial"/>
            </a:endParaRPr>
          </a:p>
        </p:txBody>
      </p:sp>
      <p:sp>
        <p:nvSpPr>
          <p:cNvPr id="23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32" name="" descr=""/>
          <p:cNvPicPr/>
          <p:nvPr/>
        </p:nvPicPr>
        <p:blipFill>
          <a:blip r:embed="rId2"/>
          <a:stretch/>
        </p:blipFill>
        <p:spPr>
          <a:xfrm>
            <a:off x="254160" y="1645920"/>
            <a:ext cx="11815560" cy="51422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5718FD9-9DC6-48CA-8EDD-0D234BFC7831}" type="slidenum">
              <a:rPr b="0" lang="en-US" sz="1600" spc="-1" strike="noStrike">
                <a:solidFill>
                  <a:srgbClr val="1c7ddb"/>
                </a:solidFill>
                <a:latin typeface="Abadi"/>
              </a:rPr>
              <a:t>&lt;number&gt;</a:t>
            </a:fld>
            <a:endParaRPr b="0" lang="en-US" sz="1600" spc="-1" strike="noStrike">
              <a:latin typeface="Arial"/>
            </a:endParaRPr>
          </a:p>
        </p:txBody>
      </p:sp>
      <p:sp>
        <p:nvSpPr>
          <p:cNvPr id="234"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CCAFS SLC 40</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VAFB SLC 4E</a:t>
            </a: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KSC LC 39A</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r>
              <a:rPr b="0" lang="en-US" sz="2200" spc="-1" strike="noStrike">
                <a:solidFill>
                  <a:srgbClr val="292929"/>
                </a:solidFill>
                <a:latin typeface="Abadi"/>
              </a:rPr>
              <a:t>Select * Distict ‘LaunchSite’ From SPACEXTABLE;</a:t>
            </a:r>
            <a:endParaRPr b="0" lang="en-US" sz="2200" spc="-1" strike="noStrike">
              <a:latin typeface="Arial"/>
            </a:endParaRPr>
          </a:p>
        </p:txBody>
      </p:sp>
      <p:sp>
        <p:nvSpPr>
          <p:cNvPr id="23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1731A47-5CBD-4626-98D9-EAFC82EB727F}" type="slidenum">
              <a:rPr b="0" lang="en-US" sz="1600" spc="-1" strike="noStrike">
                <a:solidFill>
                  <a:srgbClr val="1c7ddb"/>
                </a:solidFill>
                <a:latin typeface="Abadi"/>
              </a:rPr>
              <a:t>24</a:t>
            </a:fld>
            <a:endParaRPr b="0" lang="en-US" sz="1600" spc="-1" strike="noStrike">
              <a:latin typeface="Arial"/>
            </a:endParaRPr>
          </a:p>
        </p:txBody>
      </p:sp>
      <p:sp>
        <p:nvSpPr>
          <p:cNvPr id="237" name="CustomShape 2"/>
          <p:cNvSpPr/>
          <p:nvPr/>
        </p:nvSpPr>
        <p:spPr>
          <a:xfrm>
            <a:off x="182880" y="1273680"/>
            <a:ext cx="10384920" cy="551520"/>
          </a:xfrm>
          <a:prstGeom prst="rect">
            <a:avLst/>
          </a:prstGeom>
          <a:noFill/>
          <a:ln>
            <a:noFill/>
          </a:ln>
        </p:spPr>
        <p:style>
          <a:lnRef idx="0"/>
          <a:fillRef idx="0"/>
          <a:effectRef idx="0"/>
          <a:fontRef idx="minor"/>
        </p:style>
        <p:txBody>
          <a:bodyPr lIns="90000" rIns="90000" tIns="45000" bIns="45000">
            <a:normAutofit fontScale="59000"/>
          </a:bodyPr>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Query used to Find 5 records where launch sites begin with `CCA` presented 5.</a:t>
            </a:r>
            <a:endParaRPr b="0" lang="en-US" sz="2200" spc="-1" strike="noStrike">
              <a:latin typeface="Arial"/>
            </a:endParaRPr>
          </a:p>
        </p:txBody>
      </p:sp>
      <p:sp>
        <p:nvSpPr>
          <p:cNvPr id="23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39" name="" descr=""/>
          <p:cNvPicPr/>
          <p:nvPr/>
        </p:nvPicPr>
        <p:blipFill>
          <a:blip r:embed="rId2"/>
          <a:stretch/>
        </p:blipFill>
        <p:spPr>
          <a:xfrm>
            <a:off x="274320" y="1737360"/>
            <a:ext cx="11795400" cy="49374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F43B1DD-BD84-4B07-B787-D5E56F4B165D}" type="slidenum">
              <a:rPr b="0" lang="en-US" sz="1600" spc="-1" strike="noStrike">
                <a:solidFill>
                  <a:srgbClr val="1c7ddb"/>
                </a:solidFill>
                <a:latin typeface="Abadi"/>
              </a:rPr>
              <a:t>&lt;number&gt;</a:t>
            </a:fld>
            <a:endParaRPr b="0" lang="en-US" sz="1600" spc="-1" strike="noStrike">
              <a:latin typeface="Arial"/>
            </a:endParaRPr>
          </a:p>
        </p:txBody>
      </p:sp>
      <p:sp>
        <p:nvSpPr>
          <p:cNvPr id="241" name="CustomShape 2"/>
          <p:cNvSpPr/>
          <p:nvPr/>
        </p:nvSpPr>
        <p:spPr>
          <a:xfrm>
            <a:off x="770040" y="1280160"/>
            <a:ext cx="9744840" cy="5482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Total payload carried by boosters from NASA</a:t>
            </a:r>
            <a:endParaRPr b="0" lang="en-US" sz="2200" spc="-1" strike="noStrike">
              <a:latin typeface="Arial"/>
            </a:endParaRPr>
          </a:p>
        </p:txBody>
      </p:sp>
      <p:sp>
        <p:nvSpPr>
          <p:cNvPr id="24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43" name="" descr=""/>
          <p:cNvPicPr/>
          <p:nvPr/>
        </p:nvPicPr>
        <p:blipFill>
          <a:blip r:embed="rId2"/>
          <a:stretch/>
        </p:blipFill>
        <p:spPr>
          <a:xfrm>
            <a:off x="822960" y="1828800"/>
            <a:ext cx="10972440" cy="3840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45F3A2D-4669-49C6-9CEC-03F2E02F0D45}" type="slidenum">
              <a:rPr b="0" lang="en-US" sz="1600" spc="-1" strike="noStrike">
                <a:solidFill>
                  <a:srgbClr val="1c7ddb"/>
                </a:solidFill>
                <a:latin typeface="Abadi"/>
              </a:rPr>
              <a:t>&lt;number&gt;</a:t>
            </a:fld>
            <a:endParaRPr b="0" lang="en-US" sz="1600" spc="-1" strike="noStrike">
              <a:latin typeface="Arial"/>
            </a:endParaRPr>
          </a:p>
        </p:txBody>
      </p:sp>
      <p:sp>
        <p:nvSpPr>
          <p:cNvPr id="245" name="CustomShape 2"/>
          <p:cNvSpPr/>
          <p:nvPr/>
        </p:nvSpPr>
        <p:spPr>
          <a:xfrm>
            <a:off x="770040" y="1280160"/>
            <a:ext cx="9744840" cy="548280"/>
          </a:xfrm>
          <a:prstGeom prst="rect">
            <a:avLst/>
          </a:prstGeom>
          <a:noFill/>
          <a:ln>
            <a:noFill/>
          </a:ln>
        </p:spPr>
        <p:style>
          <a:lnRef idx="0"/>
          <a:fillRef idx="0"/>
          <a:effectRef idx="0"/>
          <a:fontRef idx="minor"/>
        </p:style>
        <p:txBody>
          <a:bodyPr lIns="90000" rIns="90000" tIns="45000" bIns="45000">
            <a:normAutofit fontScale="57000"/>
          </a:bodyPr>
          <a:p>
            <a:pPr>
              <a:lnSpc>
                <a:spcPct val="100000"/>
              </a:lnSpc>
              <a:spcBef>
                <a:spcPts val="1400"/>
              </a:spcBef>
            </a:pPr>
            <a:r>
              <a:rPr b="0" lang="en-US" sz="2200" spc="-1" strike="noStrike">
                <a:solidFill>
                  <a:srgbClr val="292929"/>
                </a:solidFill>
                <a:latin typeface="Abadi"/>
              </a:rPr>
              <a:t>Calculate the average payload mass carried by booster version F9 v1.1</a:t>
            </a:r>
            <a:endParaRPr b="0" lang="en-US" sz="2200" spc="-1" strike="noStrike">
              <a:latin typeface="Arial"/>
            </a:endParaRPr>
          </a:p>
        </p:txBody>
      </p:sp>
      <p:sp>
        <p:nvSpPr>
          <p:cNvPr id="24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47" name="" descr=""/>
          <p:cNvPicPr/>
          <p:nvPr/>
        </p:nvPicPr>
        <p:blipFill>
          <a:blip r:embed="rId2"/>
          <a:stretch/>
        </p:blipFill>
        <p:spPr>
          <a:xfrm>
            <a:off x="914400" y="1828800"/>
            <a:ext cx="10332360" cy="40370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B8F8C60-799F-4494-B2C3-2763F25707A6}" type="slidenum">
              <a:rPr b="0" lang="en-US" sz="1600" spc="-1" strike="noStrike">
                <a:solidFill>
                  <a:srgbClr val="1c7ddb"/>
                </a:solidFill>
                <a:latin typeface="Abadi"/>
              </a:rPr>
              <a:t>&lt;number&gt;</a:t>
            </a:fld>
            <a:endParaRPr b="0" lang="en-US" sz="1600" spc="-1" strike="noStrike">
              <a:latin typeface="Arial"/>
            </a:endParaRPr>
          </a:p>
        </p:txBody>
      </p:sp>
      <p:sp>
        <p:nvSpPr>
          <p:cNvPr id="249" name="CustomShape 2"/>
          <p:cNvSpPr/>
          <p:nvPr/>
        </p:nvSpPr>
        <p:spPr>
          <a:xfrm>
            <a:off x="770040" y="1371600"/>
            <a:ext cx="10110960" cy="7311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Find the dates of the first successful landing outcome on ground pad</a:t>
            </a:r>
            <a:endParaRPr b="0" lang="en-US" sz="2200" spc="-1" strike="noStrike">
              <a:latin typeface="Arial"/>
            </a:endParaRPr>
          </a:p>
        </p:txBody>
      </p:sp>
      <p:sp>
        <p:nvSpPr>
          <p:cNvPr id="25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51" name="" descr=""/>
          <p:cNvPicPr/>
          <p:nvPr/>
        </p:nvPicPr>
        <p:blipFill>
          <a:blip r:embed="rId2"/>
          <a:stretch/>
        </p:blipFill>
        <p:spPr>
          <a:xfrm>
            <a:off x="822960" y="1920240"/>
            <a:ext cx="10881000" cy="38401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2" name="CustomShape 1"/>
          <p:cNvSpPr/>
          <p:nvPr/>
        </p:nvSpPr>
        <p:spPr>
          <a:xfrm>
            <a:off x="9327240" y="640080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7B1F92E-2AEC-4663-8F19-60EFCDCF167D}" type="slidenum">
              <a:rPr b="0" lang="en-US" sz="1600" spc="-1" strike="noStrike">
                <a:solidFill>
                  <a:srgbClr val="1c7ddb"/>
                </a:solidFill>
                <a:latin typeface="Abadi"/>
              </a:rPr>
              <a:t>&lt;number&gt;</a:t>
            </a:fld>
            <a:endParaRPr b="0" lang="en-US" sz="1600" spc="-1" strike="noStrike">
              <a:latin typeface="Arial"/>
            </a:endParaRPr>
          </a:p>
        </p:txBody>
      </p:sp>
      <p:sp>
        <p:nvSpPr>
          <p:cNvPr id="253" name="CustomShape 2"/>
          <p:cNvSpPr/>
          <p:nvPr/>
        </p:nvSpPr>
        <p:spPr>
          <a:xfrm>
            <a:off x="770040" y="1371600"/>
            <a:ext cx="9744840" cy="822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List the names of boosters which have successfully landed on drone ship and had payload mass greater than 4000 but less than 6000</a:t>
            </a:r>
            <a:endParaRPr b="0" lang="en-US" sz="2200" spc="-1" strike="noStrike">
              <a:latin typeface="Arial"/>
            </a:endParaRPr>
          </a:p>
        </p:txBody>
      </p:sp>
      <p:sp>
        <p:nvSpPr>
          <p:cNvPr id="25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pic>
        <p:nvPicPr>
          <p:cNvPr id="255" name="" descr=""/>
          <p:cNvPicPr/>
          <p:nvPr/>
        </p:nvPicPr>
        <p:blipFill>
          <a:blip r:embed="rId2"/>
          <a:stretch/>
        </p:blipFill>
        <p:spPr>
          <a:xfrm>
            <a:off x="274320" y="2194560"/>
            <a:ext cx="11795400" cy="41144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6B38B788-BD0C-444B-AB01-9F5DDACD9EB3}" type="slidenum">
              <a:rPr b="0" lang="en-US" sz="1600" spc="-1" strike="noStrike">
                <a:solidFill>
                  <a:srgbClr val="1c7ddb"/>
                </a:solidFill>
                <a:latin typeface="Abadi"/>
              </a:rPr>
              <a:t>2</a:t>
            </a:fld>
            <a:endParaRPr b="0" lang="en-US" sz="1600" spc="-1" strike="noStrike">
              <a:latin typeface="Arial"/>
            </a:endParaRPr>
          </a:p>
        </p:txBody>
      </p:sp>
      <p:sp>
        <p:nvSpPr>
          <p:cNvPr id="164" name="CustomShape 2"/>
          <p:cNvSpPr/>
          <p:nvPr/>
        </p:nvSpPr>
        <p:spPr>
          <a:xfrm>
            <a:off x="959040" y="1554480"/>
            <a:ext cx="5167080" cy="4480200"/>
          </a:xfrm>
          <a:prstGeom prst="rect">
            <a:avLst/>
          </a:prstGeom>
          <a:noFill/>
          <a:ln>
            <a:noFill/>
          </a:ln>
        </p:spPr>
        <p:style>
          <a:lnRef idx="0"/>
          <a:fillRef idx="0"/>
          <a:effectRef idx="0"/>
          <a:fontRef idx="minor"/>
        </p:style>
        <p:txBody>
          <a:bodyPr lIns="90000" rIns="90000" tIns="45000" bIns="45000">
            <a:normAutofit fontScale="61000"/>
          </a:bodyPr>
          <a:p>
            <a:pPr marL="228600" indent="-227880">
              <a:lnSpc>
                <a:spcPct val="100000"/>
              </a:lnSpc>
              <a:spcBef>
                <a:spcPts val="1400"/>
              </a:spcBef>
              <a:buClr>
                <a:srgbClr val="292929"/>
              </a:buClr>
              <a:buFont typeface="Arial"/>
              <a:buChar char="•"/>
            </a:pPr>
            <a:r>
              <a:rPr b="1" lang="en-US" sz="2200" spc="-1" strike="noStrike">
                <a:solidFill>
                  <a:srgbClr val="292929"/>
                </a:solidFill>
                <a:latin typeface="Abadi"/>
                <a:ea typeface="DejaVu Sans"/>
              </a:rPr>
              <a:t>METHODOLOGIES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Determine the price of each launch for the Falcon9. </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Gather information about  Space X and create dashboards for the team.</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Determine if SpaceX will reuse the first stage.</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Train a machine learning model from public information to predict if SpaceX will reuse the first stage.</a:t>
            </a:r>
            <a:endParaRPr b="0" lang="en-US" sz="2200" spc="-1" strike="noStrike">
              <a:latin typeface="Arial"/>
            </a:endParaRPr>
          </a:p>
          <a:p>
            <a:pPr marL="228600" indent="-227880">
              <a:lnSpc>
                <a:spcPct val="100000"/>
              </a:lnSpc>
              <a:spcBef>
                <a:spcPts val="1400"/>
              </a:spcBef>
              <a:buClr>
                <a:srgbClr val="292929"/>
              </a:buClr>
              <a:buFont typeface="Arial"/>
              <a:buChar char="•"/>
            </a:pPr>
            <a:r>
              <a:rPr b="1" lang="en-US" sz="2200" spc="-1" strike="noStrike">
                <a:solidFill>
                  <a:srgbClr val="292929"/>
                </a:solidFill>
                <a:latin typeface="Abadi"/>
                <a:ea typeface="DejaVu Sans"/>
              </a:rPr>
              <a:t>RESULTS</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predictive percentage of a successful landing for the Falcon9</a:t>
            </a:r>
            <a:endParaRPr b="0" lang="en-US" sz="2200" spc="-1" strike="noStrike">
              <a:latin typeface="Arial"/>
            </a:endParaRPr>
          </a:p>
        </p:txBody>
      </p:sp>
      <p:sp>
        <p:nvSpPr>
          <p:cNvPr id="16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27FEBE2-69B7-4BCE-9ED5-A3988F4246CC}" type="slidenum">
              <a:rPr b="0" lang="en-US" sz="1600" spc="-1" strike="noStrike">
                <a:solidFill>
                  <a:srgbClr val="1c7ddb"/>
                </a:solidFill>
                <a:latin typeface="Abadi"/>
              </a:rPr>
              <a:t>&lt;number&gt;</a:t>
            </a:fld>
            <a:endParaRPr b="0" lang="en-US" sz="1600" spc="-1" strike="noStrike">
              <a:latin typeface="Arial"/>
            </a:endParaRPr>
          </a:p>
        </p:txBody>
      </p:sp>
      <p:sp>
        <p:nvSpPr>
          <p:cNvPr id="257" name="CustomShape 2"/>
          <p:cNvSpPr/>
          <p:nvPr/>
        </p:nvSpPr>
        <p:spPr>
          <a:xfrm>
            <a:off x="770040" y="1280160"/>
            <a:ext cx="9744840" cy="456840"/>
          </a:xfrm>
          <a:prstGeom prst="rect">
            <a:avLst/>
          </a:prstGeom>
          <a:noFill/>
          <a:ln>
            <a:noFill/>
          </a:ln>
        </p:spPr>
        <p:style>
          <a:lnRef idx="0"/>
          <a:fillRef idx="0"/>
          <a:effectRef idx="0"/>
          <a:fontRef idx="minor"/>
        </p:style>
        <p:txBody>
          <a:bodyPr lIns="90000" rIns="90000" tIns="45000" bIns="45000">
            <a:normAutofit fontScale="42000"/>
          </a:bodyPr>
          <a:p>
            <a:pPr>
              <a:lnSpc>
                <a:spcPct val="100000"/>
              </a:lnSpc>
              <a:spcBef>
                <a:spcPts val="1400"/>
              </a:spcBef>
            </a:pPr>
            <a:r>
              <a:rPr b="0" lang="en-US" sz="2200" spc="-1" strike="noStrike">
                <a:solidFill>
                  <a:srgbClr val="292929"/>
                </a:solidFill>
                <a:latin typeface="Abadi"/>
              </a:rPr>
              <a:t>Calculate the total number of successful and failure mission outcomes</a:t>
            </a:r>
            <a:endParaRPr b="0" lang="en-US" sz="2200" spc="-1" strike="noStrike">
              <a:latin typeface="Arial"/>
            </a:endParaRPr>
          </a:p>
        </p:txBody>
      </p:sp>
      <p:sp>
        <p:nvSpPr>
          <p:cNvPr id="25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pic>
        <p:nvPicPr>
          <p:cNvPr id="259" name="" descr=""/>
          <p:cNvPicPr/>
          <p:nvPr/>
        </p:nvPicPr>
        <p:blipFill>
          <a:blip r:embed="rId2"/>
          <a:stretch/>
        </p:blipFill>
        <p:spPr>
          <a:xfrm>
            <a:off x="274320" y="1828800"/>
            <a:ext cx="11703960" cy="42058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395A63B-818A-45A8-B860-1A51223ADDBE}" type="slidenum">
              <a:rPr b="0" lang="en-US" sz="1600" spc="-1" strike="noStrike">
                <a:solidFill>
                  <a:srgbClr val="1c7ddb"/>
                </a:solidFill>
                <a:latin typeface="Abadi"/>
              </a:rPr>
              <a:t>&lt;number&gt;</a:t>
            </a:fld>
            <a:endParaRPr b="0" lang="en-US" sz="1600" spc="-1" strike="noStrike">
              <a:latin typeface="Arial"/>
            </a:endParaRPr>
          </a:p>
        </p:txBody>
      </p:sp>
      <p:sp>
        <p:nvSpPr>
          <p:cNvPr id="261" name="CustomShape 2"/>
          <p:cNvSpPr/>
          <p:nvPr/>
        </p:nvSpPr>
        <p:spPr>
          <a:xfrm>
            <a:off x="770040" y="1280160"/>
            <a:ext cx="10568160" cy="456840"/>
          </a:xfrm>
          <a:prstGeom prst="rect">
            <a:avLst/>
          </a:prstGeom>
          <a:noFill/>
          <a:ln>
            <a:noFill/>
          </a:ln>
        </p:spPr>
        <p:style>
          <a:lnRef idx="0"/>
          <a:fillRef idx="0"/>
          <a:effectRef idx="0"/>
          <a:fontRef idx="minor"/>
        </p:style>
        <p:txBody>
          <a:bodyPr lIns="90000" rIns="90000" tIns="45000" bIns="45000">
            <a:normAutofit fontScale="42000"/>
          </a:bodyPr>
          <a:p>
            <a:pPr>
              <a:lnSpc>
                <a:spcPct val="100000"/>
              </a:lnSpc>
              <a:spcBef>
                <a:spcPts val="1400"/>
              </a:spcBef>
            </a:pPr>
            <a:r>
              <a:rPr b="0" lang="en-US" sz="2200" spc="-1" strike="noStrike">
                <a:solidFill>
                  <a:srgbClr val="292929"/>
                </a:solidFill>
                <a:latin typeface="Abadi"/>
              </a:rPr>
              <a:t>List the names of the booster which have carried the maximum payload mass</a:t>
            </a:r>
            <a:endParaRPr b="0" lang="en-US" sz="2200" spc="-1" strike="noStrike">
              <a:latin typeface="Arial"/>
            </a:endParaRPr>
          </a:p>
        </p:txBody>
      </p:sp>
      <p:sp>
        <p:nvSpPr>
          <p:cNvPr id="2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pic>
        <p:nvPicPr>
          <p:cNvPr id="263" name="" descr=""/>
          <p:cNvPicPr/>
          <p:nvPr/>
        </p:nvPicPr>
        <p:blipFill>
          <a:blip r:embed="rId2"/>
          <a:stretch/>
        </p:blipFill>
        <p:spPr>
          <a:xfrm>
            <a:off x="548640" y="1737360"/>
            <a:ext cx="10972440" cy="42879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4" name="CustomShape 1"/>
          <p:cNvSpPr/>
          <p:nvPr/>
        </p:nvSpPr>
        <p:spPr>
          <a:xfrm>
            <a:off x="9449280" y="645660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2182093-77A6-442B-B533-F47F1D201E65}" type="slidenum">
              <a:rPr b="0" lang="en-US" sz="1600" spc="-1" strike="noStrike">
                <a:solidFill>
                  <a:srgbClr val="1c7ddb"/>
                </a:solidFill>
                <a:latin typeface="Abadi"/>
              </a:rPr>
              <a:t>&lt;number&gt;</a:t>
            </a:fld>
            <a:endParaRPr b="0" lang="en-US" sz="1600" spc="-1" strike="noStrike">
              <a:latin typeface="Arial"/>
            </a:endParaRPr>
          </a:p>
        </p:txBody>
      </p:sp>
      <p:sp>
        <p:nvSpPr>
          <p:cNvPr id="265" name="CustomShape 2"/>
          <p:cNvSpPr/>
          <p:nvPr/>
        </p:nvSpPr>
        <p:spPr>
          <a:xfrm>
            <a:off x="770400" y="1097280"/>
            <a:ext cx="9744840" cy="731160"/>
          </a:xfrm>
          <a:prstGeom prst="rect">
            <a:avLst/>
          </a:prstGeom>
          <a:noFill/>
          <a:ln>
            <a:noFill/>
          </a:ln>
        </p:spPr>
        <p:style>
          <a:lnRef idx="0"/>
          <a:fillRef idx="0"/>
          <a:effectRef idx="0"/>
          <a:fontRef idx="minor"/>
        </p:style>
        <p:txBody>
          <a:bodyPr lIns="90000" rIns="90000" tIns="45000" bIns="45000">
            <a:normAutofit fontScale="97000"/>
          </a:bodyPr>
          <a:p>
            <a:pPr>
              <a:lnSpc>
                <a:spcPct val="100000"/>
              </a:lnSpc>
              <a:spcBef>
                <a:spcPts val="1400"/>
              </a:spcBef>
            </a:pPr>
            <a:r>
              <a:rPr b="0" lang="en-US" sz="2200" spc="-1" strike="noStrike">
                <a:solidFill>
                  <a:srgbClr val="292929"/>
                </a:solidFill>
                <a:latin typeface="Abadi"/>
              </a:rPr>
              <a:t>List the failed landing_outcomes in drone ship, their booster versions, and launch site names for in year 2015</a:t>
            </a:r>
            <a:endParaRPr b="0" lang="en-US" sz="2200" spc="-1" strike="noStrike">
              <a:latin typeface="Arial"/>
            </a:endParaRPr>
          </a:p>
        </p:txBody>
      </p:sp>
      <p:sp>
        <p:nvSpPr>
          <p:cNvPr id="26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67" name="" descr=""/>
          <p:cNvPicPr/>
          <p:nvPr/>
        </p:nvPicPr>
        <p:blipFill>
          <a:blip r:embed="rId2"/>
          <a:stretch/>
        </p:blipFill>
        <p:spPr>
          <a:xfrm>
            <a:off x="154080" y="1850760"/>
            <a:ext cx="11824200" cy="45496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A9D3A46-812C-4C9B-8D73-F2DA67A2610C}" type="slidenum">
              <a:rPr b="0" lang="en-US" sz="1600" spc="-1" strike="noStrike">
                <a:solidFill>
                  <a:srgbClr val="1c7ddb"/>
                </a:solidFill>
                <a:latin typeface="Abadi"/>
              </a:rPr>
              <a:t>&lt;number&gt;</a:t>
            </a:fld>
            <a:endParaRPr b="0" lang="en-US" sz="1600" spc="-1" strike="noStrike">
              <a:latin typeface="Arial"/>
            </a:endParaRPr>
          </a:p>
        </p:txBody>
      </p:sp>
      <p:sp>
        <p:nvSpPr>
          <p:cNvPr id="269" name="CustomShape 2"/>
          <p:cNvSpPr/>
          <p:nvPr/>
        </p:nvSpPr>
        <p:spPr>
          <a:xfrm>
            <a:off x="770040" y="1087200"/>
            <a:ext cx="9744840" cy="1107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27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71" name="" descr=""/>
          <p:cNvPicPr/>
          <p:nvPr/>
        </p:nvPicPr>
        <p:blipFill>
          <a:blip r:embed="rId2"/>
          <a:stretch/>
        </p:blipFill>
        <p:spPr>
          <a:xfrm>
            <a:off x="731160" y="2103120"/>
            <a:ext cx="10972800" cy="39880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2"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88F7CD6-1B3F-4CE7-8582-B598471A15C2}" type="slidenum">
              <a:rPr b="0" lang="en-US" sz="1600" spc="-1" strike="noStrike">
                <a:solidFill>
                  <a:srgbClr val="1c7ddb"/>
                </a:solidFill>
                <a:latin typeface="Abadi"/>
              </a:rPr>
              <a:t>&lt;number&gt;</a:t>
            </a:fld>
            <a:endParaRPr b="0" lang="en-US" sz="1600" spc="-1" strike="noStrike">
              <a:latin typeface="Arial"/>
            </a:endParaRPr>
          </a:p>
        </p:txBody>
      </p:sp>
      <p:sp>
        <p:nvSpPr>
          <p:cNvPr id="274" name="CustomShape 2"/>
          <p:cNvSpPr/>
          <p:nvPr/>
        </p:nvSpPr>
        <p:spPr>
          <a:xfrm>
            <a:off x="914400" y="1188720"/>
            <a:ext cx="9744840" cy="822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Folium map and screenshot to include all launch sites’ location markers on a global map</a:t>
            </a:r>
            <a:endParaRPr b="0" lang="en-US" sz="2200" spc="-1" strike="noStrike">
              <a:latin typeface="Arial"/>
            </a:endParaRPr>
          </a:p>
          <a:p>
            <a:pPr>
              <a:lnSpc>
                <a:spcPct val="100000"/>
              </a:lnSpc>
            </a:pPr>
            <a:endParaRPr b="0" lang="en-US" sz="2200" spc="-1" strike="noStrike">
              <a:latin typeface="Arial"/>
            </a:endParaRPr>
          </a:p>
        </p:txBody>
      </p:sp>
      <p:sp>
        <p:nvSpPr>
          <p:cNvPr id="27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Locations</a:t>
            </a:r>
            <a:endParaRPr b="0" lang="en-US" sz="4000" spc="-1" strike="noStrike">
              <a:latin typeface="Arial"/>
            </a:endParaRPr>
          </a:p>
        </p:txBody>
      </p:sp>
      <p:pic>
        <p:nvPicPr>
          <p:cNvPr id="276" name="" descr=""/>
          <p:cNvPicPr/>
          <p:nvPr/>
        </p:nvPicPr>
        <p:blipFill>
          <a:blip r:embed="rId2"/>
          <a:stretch/>
        </p:blipFill>
        <p:spPr>
          <a:xfrm>
            <a:off x="507600" y="2011680"/>
            <a:ext cx="11287800" cy="44038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F0D875D-5635-41B4-957E-BD203AC05EC9}" type="slidenum">
              <a:rPr b="0" lang="en-US" sz="1600" spc="-1" strike="noStrike">
                <a:solidFill>
                  <a:srgbClr val="1c7ddb"/>
                </a:solidFill>
                <a:latin typeface="Abadi"/>
              </a:rPr>
              <a:t>&lt;number&gt;</a:t>
            </a:fld>
            <a:endParaRPr b="0" lang="en-US" sz="1600" spc="-1" strike="noStrike">
              <a:latin typeface="Arial"/>
            </a:endParaRPr>
          </a:p>
        </p:txBody>
      </p:sp>
      <p:sp>
        <p:nvSpPr>
          <p:cNvPr id="278" name="CustomShape 2"/>
          <p:cNvSpPr/>
          <p:nvPr/>
        </p:nvSpPr>
        <p:spPr>
          <a:xfrm>
            <a:off x="770040" y="1280160"/>
            <a:ext cx="9744840" cy="731160"/>
          </a:xfrm>
          <a:prstGeom prst="rect">
            <a:avLst/>
          </a:prstGeom>
          <a:noFill/>
          <a:ln>
            <a:noFill/>
          </a:ln>
        </p:spPr>
        <p:style>
          <a:lnRef idx="0"/>
          <a:fillRef idx="0"/>
          <a:effectRef idx="0"/>
          <a:fontRef idx="minor"/>
        </p:style>
        <p:txBody>
          <a:bodyPr lIns="90000" rIns="90000" tIns="45000" bIns="45000">
            <a:normAutofit fontScale="97000"/>
          </a:bodyPr>
          <a:p>
            <a:pPr>
              <a:lnSpc>
                <a:spcPct val="100000"/>
              </a:lnSpc>
              <a:spcBef>
                <a:spcPts val="1400"/>
              </a:spcBef>
            </a:pPr>
            <a:r>
              <a:rPr b="0" lang="en-US" sz="2200" spc="-1" strike="noStrike">
                <a:solidFill>
                  <a:srgbClr val="292929"/>
                </a:solidFill>
                <a:latin typeface="Abadi"/>
                <a:ea typeface="Calibri"/>
              </a:rPr>
              <a:t>Folium map screenshot to show the color-labeled launch outcomes on the map</a:t>
            </a: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27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Falcon 9 Launch Outcomes</a:t>
            </a:r>
            <a:endParaRPr b="0" lang="en-US" sz="4000" spc="-1" strike="noStrike">
              <a:latin typeface="Arial"/>
            </a:endParaRPr>
          </a:p>
        </p:txBody>
      </p:sp>
      <p:pic>
        <p:nvPicPr>
          <p:cNvPr id="280" name="" descr=""/>
          <p:cNvPicPr/>
          <p:nvPr/>
        </p:nvPicPr>
        <p:blipFill>
          <a:blip r:embed="rId2"/>
          <a:stretch/>
        </p:blipFill>
        <p:spPr>
          <a:xfrm>
            <a:off x="731520" y="2011680"/>
            <a:ext cx="10972440" cy="39315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7C4C646-F583-417C-993D-A4A137FA6A09}" type="slidenum">
              <a:rPr b="0" lang="en-US" sz="1600" spc="-1" strike="noStrike">
                <a:solidFill>
                  <a:srgbClr val="1c7ddb"/>
                </a:solidFill>
                <a:latin typeface="Abadi"/>
              </a:rPr>
              <a:t>&lt;number&gt;</a:t>
            </a:fld>
            <a:endParaRPr b="0" lang="en-US" sz="1600" spc="-1" strike="noStrike">
              <a:latin typeface="Arial"/>
            </a:endParaRPr>
          </a:p>
        </p:txBody>
      </p:sp>
      <p:sp>
        <p:nvSpPr>
          <p:cNvPr id="282" name="CustomShape 2"/>
          <p:cNvSpPr/>
          <p:nvPr/>
        </p:nvSpPr>
        <p:spPr>
          <a:xfrm>
            <a:off x="770040" y="1280160"/>
            <a:ext cx="10659600" cy="822600"/>
          </a:xfrm>
          <a:prstGeom prst="rect">
            <a:avLst/>
          </a:prstGeom>
          <a:noFill/>
          <a:ln>
            <a:noFill/>
          </a:ln>
        </p:spPr>
        <p:style>
          <a:lnRef idx="0"/>
          <a:fillRef idx="0"/>
          <a:effectRef idx="0"/>
          <a:fontRef idx="minor"/>
        </p:style>
        <p:txBody>
          <a:bodyPr lIns="90000" rIns="90000" tIns="45000" bIns="45000">
            <a:normAutofit fontScale="64000"/>
          </a:bodyPr>
          <a:p>
            <a:pPr>
              <a:lnSpc>
                <a:spcPct val="100000"/>
              </a:lnSpc>
              <a:spcBef>
                <a:spcPts val="1400"/>
              </a:spcBef>
            </a:pPr>
            <a:r>
              <a:rPr b="0" lang="en-US" sz="2200" spc="-1" strike="noStrike">
                <a:solidFill>
                  <a:srgbClr val="292929"/>
                </a:solidFill>
                <a:latin typeface="Abadi"/>
              </a:rPr>
              <a:t>Explore the generated folium map and show the screenshot of a selected launch site to its proximities such as railway, highway, coastline, with distance calculated and displayed</a:t>
            </a:r>
            <a:endParaRPr b="0" lang="en-US" sz="2200" spc="-1" strike="noStrike">
              <a:latin typeface="Arial"/>
            </a:endParaRPr>
          </a:p>
        </p:txBody>
      </p:sp>
      <p:sp>
        <p:nvSpPr>
          <p:cNvPr id="28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Proximity to Launch Site</a:t>
            </a:r>
            <a:endParaRPr b="0" lang="en-US" sz="4000" spc="-1" strike="noStrike">
              <a:latin typeface="Arial"/>
            </a:endParaRPr>
          </a:p>
        </p:txBody>
      </p:sp>
      <p:pic>
        <p:nvPicPr>
          <p:cNvPr id="284" name="" descr=""/>
          <p:cNvPicPr/>
          <p:nvPr/>
        </p:nvPicPr>
        <p:blipFill>
          <a:blip r:embed="rId2"/>
          <a:stretch/>
        </p:blipFill>
        <p:spPr>
          <a:xfrm>
            <a:off x="640080" y="2103120"/>
            <a:ext cx="11246760" cy="36572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5"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E6CA298-3F00-44FB-9D28-8C8DB32D1FB8}" type="slidenum">
              <a:rPr b="0" lang="en-US" sz="1600" spc="-1" strike="noStrike">
                <a:solidFill>
                  <a:srgbClr val="1c7ddb"/>
                </a:solidFill>
                <a:latin typeface="Abadi"/>
              </a:rPr>
              <a:t>&lt;number&gt;</a:t>
            </a:fld>
            <a:endParaRPr b="0" lang="en-US" sz="1600" spc="-1" strike="noStrike">
              <a:latin typeface="Arial"/>
            </a:endParaRPr>
          </a:p>
        </p:txBody>
      </p:sp>
      <p:sp>
        <p:nvSpPr>
          <p:cNvPr id="287"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COURSERA NEEDS TO TEST THEIR LESSONS!</a:t>
            </a:r>
            <a:endParaRPr b="0" lang="en-US" sz="4000" spc="-1" strike="noStrike">
              <a:latin typeface="Arial"/>
            </a:endParaRPr>
          </a:p>
        </p:txBody>
      </p:sp>
      <p:pic>
        <p:nvPicPr>
          <p:cNvPr id="288" name="" descr=""/>
          <p:cNvPicPr/>
          <p:nvPr/>
        </p:nvPicPr>
        <p:blipFill>
          <a:blip r:embed="rId2"/>
          <a:stretch/>
        </p:blipFill>
        <p:spPr>
          <a:xfrm>
            <a:off x="274320" y="1371600"/>
            <a:ext cx="11614320" cy="50551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0A07AAC4-94EC-41AA-95BE-98405AD62577}" type="slidenum">
              <a:rPr b="0" lang="en-US" sz="1600" spc="-1" strike="noStrike">
                <a:solidFill>
                  <a:srgbClr val="1c7ddb"/>
                </a:solidFill>
                <a:latin typeface="Abadi"/>
              </a:rPr>
              <a:t>3</a:t>
            </a:fld>
            <a:endParaRPr b="0" lang="en-US" sz="1600" spc="-1" strike="noStrike">
              <a:latin typeface="Arial"/>
            </a:endParaRPr>
          </a:p>
        </p:txBody>
      </p:sp>
      <p:sp>
        <p:nvSpPr>
          <p:cNvPr id="167" name="CustomShape 2"/>
          <p:cNvSpPr/>
          <p:nvPr/>
        </p:nvSpPr>
        <p:spPr>
          <a:xfrm>
            <a:off x="828000" y="538560"/>
            <a:ext cx="105292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68" name="CustomShape 3"/>
          <p:cNvSpPr/>
          <p:nvPr/>
        </p:nvSpPr>
        <p:spPr>
          <a:xfrm>
            <a:off x="958680" y="2521440"/>
            <a:ext cx="5660280" cy="1897560"/>
          </a:xfrm>
          <a:prstGeom prst="rect">
            <a:avLst/>
          </a:prstGeom>
          <a:noFill/>
          <a:ln>
            <a:noFill/>
          </a:ln>
        </p:spPr>
        <p:style>
          <a:lnRef idx="0"/>
          <a:fillRef idx="0"/>
          <a:effectRef idx="0"/>
          <a:fontRef idx="minor"/>
        </p:style>
        <p:txBody>
          <a:bodyPr lIns="90000" rIns="90000" tIns="45000" bIns="45000">
            <a:normAutofit fontScale="78000"/>
          </a:bodyPr>
          <a:p>
            <a:pPr marL="228600" indent="-227880">
              <a:lnSpc>
                <a:spcPct val="90000"/>
              </a:lnSpc>
              <a:spcBef>
                <a:spcPts val="1400"/>
              </a:spcBef>
              <a:buClr>
                <a:srgbClr val="292929"/>
              </a:buClr>
              <a:buFont typeface="Arial"/>
              <a:buChar char="•"/>
            </a:pPr>
            <a:r>
              <a:rPr b="0" lang="en-US" sz="2200" spc="-1" strike="noStrike">
                <a:solidFill>
                  <a:srgbClr val="292929"/>
                </a:solidFill>
                <a:latin typeface="Abadi"/>
                <a:ea typeface="DejaVu Sans"/>
              </a:rPr>
              <a:t>SpaceY would like to compete with SpaceX </a:t>
            </a:r>
            <a:endParaRPr b="0" lang="en-US" sz="2200" spc="-1" strike="noStrike">
              <a:latin typeface="Arial"/>
            </a:endParaRPr>
          </a:p>
          <a:p>
            <a:pPr marL="228600" indent="-227880">
              <a:lnSpc>
                <a:spcPct val="90000"/>
              </a:lnSpc>
              <a:spcBef>
                <a:spcPts val="1400"/>
              </a:spcBef>
              <a:buClr>
                <a:srgbClr val="292929"/>
              </a:buClr>
              <a:buFont typeface="Arial"/>
              <a:buChar char="•"/>
            </a:pPr>
            <a:r>
              <a:rPr b="0" lang="en-US" sz="2200" spc="-1" strike="noStrike">
                <a:solidFill>
                  <a:srgbClr val="292929"/>
                </a:solidFill>
                <a:latin typeface="Abadi"/>
                <a:ea typeface="DejaVu Sans"/>
              </a:rPr>
              <a:t>Allon Musk needs to keep costs low by determining launch re-use .</a:t>
            </a:r>
            <a:endParaRPr b="0" lang="en-US" sz="2200" spc="-1" strike="noStrike">
              <a:latin typeface="Arial"/>
            </a:endParaRPr>
          </a:p>
          <a:p>
            <a:pPr marL="228600" indent="-227880">
              <a:lnSpc>
                <a:spcPct val="90000"/>
              </a:lnSpc>
              <a:spcBef>
                <a:spcPts val="1400"/>
              </a:spcBef>
              <a:buClr>
                <a:srgbClr val="292929"/>
              </a:buClr>
              <a:buFont typeface="Arial"/>
              <a:buChar char="•"/>
            </a:pPr>
            <a:r>
              <a:rPr b="0" lang="en-US" sz="2200" spc="-1" strike="noStrike">
                <a:solidFill>
                  <a:srgbClr val="292929"/>
                </a:solidFill>
                <a:latin typeface="Abadi"/>
                <a:ea typeface="DejaVu Sans"/>
              </a:rPr>
              <a:t>Can we determine the price of each launch?</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5AD24D8-A0A6-4C36-816B-2A2944B8DECC}" type="slidenum">
              <a:rPr b="0" lang="en-US" sz="1600" spc="-1" strike="noStrike">
                <a:solidFill>
                  <a:srgbClr val="1c7ddb"/>
                </a:solidFill>
                <a:latin typeface="Abadi"/>
              </a:rPr>
              <a:t>&lt;number&gt;</a:t>
            </a:fld>
            <a:endParaRPr b="0" lang="en-US" sz="1600" spc="-1" strike="noStrike">
              <a:latin typeface="Arial"/>
            </a:endParaRPr>
          </a:p>
        </p:txBody>
      </p:sp>
      <p:sp>
        <p:nvSpPr>
          <p:cNvPr id="290"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COURSERA NEEDS TO TEST THEIR LESSONS!</a:t>
            </a:r>
            <a:endParaRPr b="0" lang="en-US" sz="4000" spc="-1" strike="noStrike">
              <a:latin typeface="Arial"/>
            </a:endParaRPr>
          </a:p>
        </p:txBody>
      </p:sp>
      <p:pic>
        <p:nvPicPr>
          <p:cNvPr id="291" name="" descr=""/>
          <p:cNvPicPr/>
          <p:nvPr/>
        </p:nvPicPr>
        <p:blipFill>
          <a:blip r:embed="rId2"/>
          <a:stretch/>
        </p:blipFill>
        <p:spPr>
          <a:xfrm>
            <a:off x="274320" y="1471680"/>
            <a:ext cx="11704320" cy="492912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CBA253D-DD3D-46C7-9578-64A8F8634424}" type="slidenum">
              <a:rPr b="0" lang="en-US" sz="1600" spc="-1" strike="noStrike">
                <a:solidFill>
                  <a:srgbClr val="1c7ddb"/>
                </a:solidFill>
                <a:latin typeface="Abadi"/>
              </a:rPr>
              <a:t>&lt;number&gt;</a:t>
            </a:fld>
            <a:endParaRPr b="0" lang="en-US" sz="1600" spc="-1" strike="noStrike">
              <a:latin typeface="Arial"/>
            </a:endParaRPr>
          </a:p>
        </p:txBody>
      </p:sp>
      <p:sp>
        <p:nvSpPr>
          <p:cNvPr id="293"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COURSERA NEEDS TO TEST THEIR LESSONS</a:t>
            </a:r>
            <a:endParaRPr b="0" lang="en-US" sz="4000" spc="-1" strike="noStrike">
              <a:latin typeface="Arial"/>
            </a:endParaRPr>
          </a:p>
        </p:txBody>
      </p:sp>
      <p:pic>
        <p:nvPicPr>
          <p:cNvPr id="294" name="" descr=""/>
          <p:cNvPicPr/>
          <p:nvPr/>
        </p:nvPicPr>
        <p:blipFill>
          <a:blip r:embed="rId2"/>
          <a:stretch/>
        </p:blipFill>
        <p:spPr>
          <a:xfrm>
            <a:off x="430200" y="1463040"/>
            <a:ext cx="11182680" cy="46339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5" name="CustomShape 1"/>
          <p:cNvSpPr/>
          <p:nvPr/>
        </p:nvSpPr>
        <p:spPr>
          <a:xfrm>
            <a:off x="810720" y="252972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685A583-E8C1-4B8D-86FB-CCF3F7393602}" type="slidenum">
              <a:rPr b="0" lang="en-US" sz="1600" spc="-1" strike="noStrike">
                <a:solidFill>
                  <a:srgbClr val="1c7ddb"/>
                </a:solidFill>
                <a:latin typeface="Abadi"/>
              </a:rPr>
              <a:t>&lt;number&gt;</a:t>
            </a:fld>
            <a:endParaRPr b="0" lang="en-US" sz="1600" spc="-1" strike="noStrike">
              <a:latin typeface="Arial"/>
            </a:endParaRPr>
          </a:p>
        </p:txBody>
      </p:sp>
      <p:sp>
        <p:nvSpPr>
          <p:cNvPr id="297" name="CustomShape 2"/>
          <p:cNvSpPr/>
          <p:nvPr/>
        </p:nvSpPr>
        <p:spPr>
          <a:xfrm>
            <a:off x="770040" y="2082240"/>
            <a:ext cx="5325120" cy="38109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Visualize the built model accuracy for all built classification models, in a bar chart</a:t>
            </a:r>
            <a:endParaRPr b="0" lang="en-US" sz="2200" spc="-1" strike="noStrike">
              <a:latin typeface="Arial"/>
            </a:endParaRPr>
          </a:p>
          <a:p>
            <a:pPr>
              <a:lnSpc>
                <a:spcPct val="100000"/>
              </a:lnSpc>
              <a:spcBef>
                <a:spcPts val="1400"/>
              </a:spcBef>
            </a:pP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Find which model has the highest classification accuracy</a:t>
            </a:r>
            <a:endParaRPr b="0" lang="en-US" sz="2200" spc="-1" strike="noStrike">
              <a:latin typeface="Arial"/>
            </a:endParaRPr>
          </a:p>
        </p:txBody>
      </p:sp>
      <p:sp>
        <p:nvSpPr>
          <p:cNvPr id="29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FF06713-425C-46A2-823F-A95A8326AA13}" type="slidenum">
              <a:rPr b="0" lang="en-US" sz="1600" spc="-1" strike="noStrike">
                <a:solidFill>
                  <a:srgbClr val="1c7ddb"/>
                </a:solidFill>
                <a:latin typeface="Abadi"/>
              </a:rPr>
              <a:t>43</a:t>
            </a:fld>
            <a:endParaRPr b="0" lang="en-US" sz="1600" spc="-1" strike="noStrike">
              <a:latin typeface="Arial"/>
            </a:endParaRPr>
          </a:p>
        </p:txBody>
      </p:sp>
      <p:sp>
        <p:nvSpPr>
          <p:cNvPr id="300" name="CustomShape 2"/>
          <p:cNvSpPr/>
          <p:nvPr/>
        </p:nvSpPr>
        <p:spPr>
          <a:xfrm>
            <a:off x="770040" y="903960"/>
            <a:ext cx="9477360" cy="7419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Show the confusion matrix of the best performing model with an explanation </a:t>
            </a:r>
            <a:endParaRPr b="0" lang="en-US" sz="2200" spc="-1" strike="noStrike">
              <a:latin typeface="Arial"/>
            </a:endParaRPr>
          </a:p>
        </p:txBody>
      </p:sp>
      <p:sp>
        <p:nvSpPr>
          <p:cNvPr id="30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02" name="" descr=""/>
          <p:cNvPicPr/>
          <p:nvPr/>
        </p:nvPicPr>
        <p:blipFill>
          <a:blip r:embed="rId2"/>
          <a:stretch/>
        </p:blipFill>
        <p:spPr>
          <a:xfrm>
            <a:off x="822960" y="1645920"/>
            <a:ext cx="10332720" cy="47721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6176370-76E4-4180-9DD6-F812EDDD7B89}" type="slidenum">
              <a:rPr b="0" lang="en-US" sz="1600" spc="-1" strike="noStrike">
                <a:solidFill>
                  <a:srgbClr val="1c7ddb"/>
                </a:solidFill>
                <a:latin typeface="Abadi"/>
              </a:rPr>
              <a:t>&lt;number&gt;</a:t>
            </a:fld>
            <a:endParaRPr b="0" lang="en-US" sz="1600" spc="-1" strike="noStrike">
              <a:latin typeface="Arial"/>
            </a:endParaRPr>
          </a:p>
        </p:txBody>
      </p:sp>
      <p:sp>
        <p:nvSpPr>
          <p:cNvPr id="304" name="CustomShape 2"/>
          <p:cNvSpPr/>
          <p:nvPr/>
        </p:nvSpPr>
        <p:spPr>
          <a:xfrm>
            <a:off x="770040" y="1874880"/>
            <a:ext cx="59032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The models predict with an 83% confidence level whether a Falcon 9 rocket can be reused.</a:t>
            </a: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30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ACCDC8A-ABFF-441A-9E61-DE13C8523B21}" type="slidenum">
              <a:rPr b="0" lang="en-US" sz="1600" spc="-1" strike="noStrike">
                <a:solidFill>
                  <a:srgbClr val="1c7ddb"/>
                </a:solidFill>
                <a:latin typeface="Abadi"/>
              </a:rPr>
              <a:t>45</a:t>
            </a:fld>
            <a:endParaRPr b="0" lang="en-US" sz="1600" spc="-1" strike="noStrike">
              <a:latin typeface="Arial"/>
            </a:endParaRPr>
          </a:p>
        </p:txBody>
      </p:sp>
      <p:sp>
        <p:nvSpPr>
          <p:cNvPr id="307" name="CustomShape 2"/>
          <p:cNvSpPr/>
          <p:nvPr/>
        </p:nvSpPr>
        <p:spPr>
          <a:xfrm>
            <a:off x="770040" y="185940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URL1 = "</a:t>
            </a:r>
            <a:r>
              <a:rPr b="0" lang="en-US" sz="2200" spc="-1" strike="noStrike">
                <a:solidFill>
                  <a:srgbClr val="292929"/>
                </a:solidFill>
                <a:latin typeface="Abadi"/>
                <a:hlinkClick r:id="rId2"/>
              </a:rPr>
              <a:t>https://cf-courses-data.s3.us.cloud-object-storage.appdomain.cloud/IBM-DS0321EN-SkillsNetwork/datasets/dataset_part_2.csv</a:t>
            </a:r>
            <a:r>
              <a:rPr b="0" lang="en-US" sz="2200" spc="-1" strike="noStrike">
                <a:solidFill>
                  <a:srgbClr val="292929"/>
                </a:solidFill>
                <a:latin typeface="Abadi"/>
              </a:rPr>
              <a:t>"                                                                                                                                                                                                                                    URL2 = 'https://cf-courses-data.s3.us.cloud-object-storage.appdomain.cloud/IBM-DS0321EN-SkillsNetwork/datasets/dataset_part_3.csv'</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spcBef>
                <a:spcPts val="1400"/>
              </a:spcBef>
            </a:pPr>
            <a:endParaRPr b="0" lang="en-US" sz="2200" spc="-1" strike="noStrike">
              <a:latin typeface="Arial"/>
            </a:endParaRPr>
          </a:p>
        </p:txBody>
      </p:sp>
      <p:sp>
        <p:nvSpPr>
          <p:cNvPr id="30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CFF74D4-CBEA-4D83-B972-A383C294CE47}" type="slidenum">
              <a:rPr b="0" lang="en-US" sz="1600" spc="-1" strike="noStrike">
                <a:solidFill>
                  <a:srgbClr val="1c7ddb"/>
                </a:solidFill>
                <a:latin typeface="Abadi"/>
              </a:rPr>
              <a:t>4</a:t>
            </a:fld>
            <a:endParaRPr b="0" lang="en-US" sz="1600" spc="-1" strike="noStrike">
              <a:latin typeface="Arial"/>
            </a:endParaRPr>
          </a:p>
        </p:txBody>
      </p:sp>
      <p:sp>
        <p:nvSpPr>
          <p:cNvPr id="170" name="CustomShape 2"/>
          <p:cNvSpPr/>
          <p:nvPr/>
        </p:nvSpPr>
        <p:spPr>
          <a:xfrm>
            <a:off x="777960" y="2812680"/>
            <a:ext cx="103248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64B2999-FC89-47CB-9085-BA0DA7F3628D}" type="slidenum">
              <a:rPr b="0" lang="en-US" sz="1600" spc="-1" strike="noStrike">
                <a:solidFill>
                  <a:srgbClr val="1c7ddb"/>
                </a:solidFill>
                <a:latin typeface="Abadi"/>
              </a:rPr>
              <a:t>4</a:t>
            </a:fld>
            <a:endParaRPr b="0" lang="en-US" sz="1600" spc="-1" strike="noStrike">
              <a:latin typeface="Arial"/>
            </a:endParaRPr>
          </a:p>
        </p:txBody>
      </p:sp>
      <p:sp>
        <p:nvSpPr>
          <p:cNvPr id="172" name="CustomShape 2"/>
          <p:cNvSpPr/>
          <p:nvPr/>
        </p:nvSpPr>
        <p:spPr>
          <a:xfrm>
            <a:off x="770040" y="1188720"/>
            <a:ext cx="10104120" cy="5603040"/>
          </a:xfrm>
          <a:prstGeom prst="rect">
            <a:avLst/>
          </a:prstGeom>
          <a:noFill/>
          <a:ln>
            <a:noFill/>
          </a:ln>
        </p:spPr>
        <p:style>
          <a:lnRef idx="0"/>
          <a:fillRef idx="0"/>
          <a:effectRef idx="0"/>
          <a:fontRef idx="minor"/>
        </p:style>
        <p:txBody>
          <a:bodyPr lIns="90000" rIns="90000" tIns="45000" bIns="45000">
            <a:normAutofit fontScale="2000"/>
          </a:bodyPr>
          <a:p>
            <a:pPr>
              <a:lnSpc>
                <a:spcPct val="120000"/>
              </a:lnSpc>
              <a:spcBef>
                <a:spcPts val="1400"/>
              </a:spcBef>
            </a:pPr>
            <a:r>
              <a:rPr b="0" lang="en-US" sz="8800" spc="-1" strike="noStrike">
                <a:solidFill>
                  <a:srgbClr val="0b49cb"/>
                </a:solidFill>
                <a:latin typeface="Abadi"/>
                <a:ea typeface="DejaVu Sans"/>
              </a:rPr>
              <a:t>Executive Summary</a:t>
            </a:r>
            <a:endParaRPr b="0" lang="en-US" sz="8800" spc="-1" strike="noStrike">
              <a:latin typeface="Arial"/>
            </a:endParaRPr>
          </a:p>
          <a:p>
            <a:pPr marL="228600" indent="-227880">
              <a:lnSpc>
                <a:spcPct val="120000"/>
              </a:lnSpc>
              <a:spcBef>
                <a:spcPts val="1400"/>
              </a:spcBef>
              <a:buClr>
                <a:srgbClr val="292929"/>
              </a:buClr>
              <a:buFont typeface="Arial"/>
              <a:buChar char="•"/>
            </a:pPr>
            <a:r>
              <a:rPr b="0" lang="en-US" sz="8800" spc="-1" strike="noStrike">
                <a:solidFill>
                  <a:srgbClr val="292929"/>
                </a:solidFill>
                <a:latin typeface="Abadi"/>
                <a:ea typeface="DejaVu Sans"/>
              </a:rPr>
              <a:t>Data collection methodology:</a:t>
            </a:r>
            <a:endParaRPr b="0" lang="en-US" sz="8800" spc="-1" strike="noStrike">
              <a:latin typeface="Arial"/>
            </a:endParaRPr>
          </a:p>
          <a:p>
            <a:pPr lvl="1" marL="685800" indent="-227880">
              <a:lnSpc>
                <a:spcPct val="120000"/>
              </a:lnSpc>
              <a:spcBef>
                <a:spcPts val="1400"/>
              </a:spcBef>
              <a:buClr>
                <a:srgbClr val="767171"/>
              </a:buClr>
              <a:buFont typeface="Arial"/>
              <a:buChar char="•"/>
            </a:pPr>
            <a:r>
              <a:rPr b="0" lang="en-US" sz="7600" spc="-1" strike="noStrike">
                <a:solidFill>
                  <a:srgbClr val="767171"/>
                </a:solidFill>
                <a:latin typeface="Abadi"/>
                <a:ea typeface="DejaVu Sans"/>
              </a:rPr>
              <a:t>The data was collected from a sqlite3 database which included the Date, Time, Version, Site, Payload in KG, Orbit, Customer, and Outcomes.</a:t>
            </a:r>
            <a:endParaRPr b="0" lang="en-US" sz="7600" spc="-1" strike="noStrike">
              <a:latin typeface="Arial"/>
            </a:endParaRPr>
          </a:p>
          <a:p>
            <a:pPr marL="228600" indent="-227880">
              <a:lnSpc>
                <a:spcPct val="120000"/>
              </a:lnSpc>
              <a:spcBef>
                <a:spcPts val="1400"/>
              </a:spcBef>
              <a:buClr>
                <a:srgbClr val="292929"/>
              </a:buClr>
              <a:buFont typeface="Arial"/>
              <a:buChar char="•"/>
            </a:pPr>
            <a:r>
              <a:rPr b="0" lang="en-US" sz="8800" spc="-1" strike="noStrike">
                <a:solidFill>
                  <a:srgbClr val="292929"/>
                </a:solidFill>
                <a:latin typeface="Abadi"/>
                <a:ea typeface="DejaVu Sans"/>
              </a:rPr>
              <a:t>Perform data wrangling</a:t>
            </a:r>
            <a:endParaRPr b="0" lang="en-US" sz="8800" spc="-1" strike="noStrike">
              <a:latin typeface="Arial"/>
            </a:endParaRPr>
          </a:p>
          <a:p>
            <a:pPr lvl="1" marL="685800" indent="-227880">
              <a:lnSpc>
                <a:spcPct val="120000"/>
              </a:lnSpc>
              <a:spcBef>
                <a:spcPts val="1400"/>
              </a:spcBef>
              <a:buClr>
                <a:srgbClr val="767171"/>
              </a:buClr>
              <a:buFont typeface="Arial"/>
              <a:buChar char="•"/>
            </a:pPr>
            <a:r>
              <a:rPr b="0" lang="en-US" sz="7600" spc="-1" strike="noStrike">
                <a:solidFill>
                  <a:srgbClr val="767171"/>
                </a:solidFill>
                <a:latin typeface="Abadi"/>
                <a:ea typeface="DejaVu Sans"/>
              </a:rPr>
              <a:t>The data collected was used to determine launch sites and outcomes.</a:t>
            </a:r>
            <a:endParaRPr b="0" lang="en-US" sz="7600" spc="-1" strike="noStrike">
              <a:latin typeface="Arial"/>
            </a:endParaRPr>
          </a:p>
          <a:p>
            <a:pPr marL="228600" indent="-227880">
              <a:lnSpc>
                <a:spcPct val="120000"/>
              </a:lnSpc>
              <a:spcBef>
                <a:spcPts val="1400"/>
              </a:spcBef>
              <a:buClr>
                <a:srgbClr val="292929"/>
              </a:buClr>
              <a:buFont typeface="Arial"/>
              <a:buChar char="•"/>
            </a:pPr>
            <a:r>
              <a:rPr b="0" lang="en-US" sz="8800" spc="-1" strike="noStrike">
                <a:solidFill>
                  <a:srgbClr val="292929"/>
                </a:solidFill>
                <a:latin typeface="Abadi"/>
                <a:ea typeface="DejaVu Sans"/>
              </a:rPr>
              <a:t>Perform exploratory data analysis (EDA) using visualization and SQL</a:t>
            </a:r>
            <a:endParaRPr b="0" lang="en-US" sz="8800" spc="-1" strike="noStrike">
              <a:latin typeface="Arial"/>
            </a:endParaRPr>
          </a:p>
          <a:p>
            <a:pPr marL="228600" indent="-227880">
              <a:lnSpc>
                <a:spcPct val="120000"/>
              </a:lnSpc>
              <a:spcBef>
                <a:spcPts val="1400"/>
              </a:spcBef>
              <a:buClr>
                <a:srgbClr val="292929"/>
              </a:buClr>
              <a:buFont typeface="Arial"/>
              <a:buChar char="•"/>
            </a:pPr>
            <a:r>
              <a:rPr b="0" lang="en-US" sz="8800" spc="-1" strike="noStrike">
                <a:solidFill>
                  <a:srgbClr val="292929"/>
                </a:solidFill>
                <a:latin typeface="Abadi"/>
                <a:ea typeface="DejaVu Sans"/>
              </a:rPr>
              <a:t>Perform interactive visual analytics using Folium and Plotly Dash</a:t>
            </a:r>
            <a:endParaRPr b="0" lang="en-US" sz="8800" spc="-1" strike="noStrike">
              <a:latin typeface="Arial"/>
            </a:endParaRPr>
          </a:p>
          <a:p>
            <a:pPr marL="228600" indent="-227880">
              <a:lnSpc>
                <a:spcPct val="120000"/>
              </a:lnSpc>
              <a:spcBef>
                <a:spcPts val="1400"/>
              </a:spcBef>
              <a:buClr>
                <a:srgbClr val="292929"/>
              </a:buClr>
              <a:buFont typeface="Arial"/>
              <a:buChar char="•"/>
            </a:pPr>
            <a:r>
              <a:rPr b="0" lang="en-US" sz="8800" spc="-1" strike="noStrike">
                <a:solidFill>
                  <a:srgbClr val="292929"/>
                </a:solidFill>
                <a:latin typeface="Abadi"/>
                <a:ea typeface="DejaVu Sans"/>
              </a:rPr>
              <a:t>Perform predictive analysis using classification models</a:t>
            </a:r>
            <a:endParaRPr b="0" lang="en-US" sz="8800" spc="-1" strike="noStrike">
              <a:latin typeface="Arial"/>
            </a:endParaRPr>
          </a:p>
          <a:p>
            <a:pPr lvl="1" marL="685800" indent="-227880">
              <a:lnSpc>
                <a:spcPct val="120000"/>
              </a:lnSpc>
              <a:spcBef>
                <a:spcPts val="1400"/>
              </a:spcBef>
              <a:buClr>
                <a:srgbClr val="767171"/>
              </a:buClr>
              <a:buFont typeface="Arial"/>
              <a:buChar char="•"/>
            </a:pPr>
            <a:r>
              <a:rPr b="0" lang="en-US" sz="7600" spc="-1" strike="noStrike">
                <a:solidFill>
                  <a:srgbClr val="767171"/>
                </a:solidFill>
                <a:latin typeface="Abadi"/>
                <a:ea typeface="DejaVu Sans"/>
              </a:rPr>
              <a:t>Logistic Regression was performed on the data-set for predictive models.</a:t>
            </a:r>
            <a:endParaRPr b="0" lang="en-US" sz="7600" spc="-1" strike="noStrike">
              <a:latin typeface="Arial"/>
            </a:endParaRPr>
          </a:p>
          <a:p>
            <a:pPr>
              <a:lnSpc>
                <a:spcPct val="12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p:txBody>
      </p:sp>
      <p:sp>
        <p:nvSpPr>
          <p:cNvPr id="17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C3444E3-1013-438C-9DB6-8CA9B2886CE2}" type="slidenum">
              <a:rPr b="0" lang="en-US" sz="1600" spc="-1" strike="noStrike">
                <a:solidFill>
                  <a:srgbClr val="1c7ddb"/>
                </a:solidFill>
                <a:latin typeface="Abadi"/>
              </a:rPr>
              <a:t>6</a:t>
            </a:fld>
            <a:endParaRPr b="0" lang="en-US" sz="1600" spc="-1" strike="noStrike">
              <a:latin typeface="Arial"/>
            </a:endParaRPr>
          </a:p>
        </p:txBody>
      </p:sp>
      <p:sp>
        <p:nvSpPr>
          <p:cNvPr id="175" name="CustomShape 2"/>
          <p:cNvSpPr/>
          <p:nvPr/>
        </p:nvSpPr>
        <p:spPr>
          <a:xfrm>
            <a:off x="770040" y="1825560"/>
            <a:ext cx="10514880" cy="4350600"/>
          </a:xfrm>
          <a:prstGeom prst="rect">
            <a:avLst/>
          </a:prstGeom>
          <a:noFill/>
          <a:ln>
            <a:noFill/>
          </a:ln>
        </p:spPr>
        <p:style>
          <a:lnRef idx="0"/>
          <a:fillRef idx="0"/>
          <a:effectRef idx="0"/>
          <a:fontRef idx="minor"/>
        </p:style>
        <p:txBody>
          <a:bodyPr lIns="90000" rIns="90000" tIns="45000" bIns="45000">
            <a:noAutofit/>
          </a:bodyPr>
          <a:p>
            <a:pPr marL="432000" indent="-323640">
              <a:lnSpc>
                <a:spcPct val="100000"/>
              </a:lnSpc>
              <a:spcBef>
                <a:spcPts val="1400"/>
              </a:spcBef>
              <a:buClr>
                <a:srgbClr val="292929"/>
              </a:buClr>
              <a:buFont typeface="Wingdings" charset="2"/>
              <a:buChar char=""/>
            </a:pPr>
            <a:r>
              <a:rPr b="0" lang="en-US" sz="2200" spc="-1" strike="noStrike">
                <a:solidFill>
                  <a:srgbClr val="292929"/>
                </a:solidFill>
                <a:latin typeface="Abadi"/>
              </a:rPr>
              <a:t>A machine learning pipeline was created to predict if the first stage of the Falcon 9 rocket would land in order to determine costs.</a:t>
            </a:r>
            <a:endParaRPr b="0" lang="en-US" sz="2200" spc="-1" strike="noStrike">
              <a:latin typeface="Arial"/>
            </a:endParaRPr>
          </a:p>
          <a:p>
            <a:pPr>
              <a:lnSpc>
                <a:spcPct val="100000"/>
              </a:lnSpc>
              <a:spcBef>
                <a:spcPts val="1400"/>
              </a:spcBef>
            </a:pPr>
            <a:endParaRPr b="0" lang="en-US" sz="2200" spc="-1" strike="noStrike">
              <a:latin typeface="Arial"/>
            </a:endParaRPr>
          </a:p>
          <a:p>
            <a:pPr>
              <a:lnSpc>
                <a:spcPct val="100000"/>
              </a:lnSpc>
            </a:pPr>
            <a:endParaRPr b="0" lang="en-US" sz="2200" spc="-1" strike="noStrike">
              <a:latin typeface="Arial"/>
            </a:endParaRPr>
          </a:p>
        </p:txBody>
      </p:sp>
      <p:sp>
        <p:nvSpPr>
          <p:cNvPr id="17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ECD5294-BE5A-4B4D-9DBC-B6E6B9DBAC16}" type="slidenum">
              <a:rPr b="0" lang="en-US" sz="1600" spc="-1" strike="noStrike">
                <a:solidFill>
                  <a:srgbClr val="1c7ddb"/>
                </a:solidFill>
                <a:latin typeface="Abadi"/>
              </a:rPr>
              <a:t>7</a:t>
            </a:fld>
            <a:endParaRPr b="0" lang="en-US" sz="1600" spc="-1" strike="noStrike">
              <a:latin typeface="Arial"/>
            </a:endParaRPr>
          </a:p>
        </p:txBody>
      </p:sp>
      <p:sp>
        <p:nvSpPr>
          <p:cNvPr id="178" name="CustomShape 2"/>
          <p:cNvSpPr/>
          <p:nvPr/>
        </p:nvSpPr>
        <p:spPr>
          <a:xfrm>
            <a:off x="820800" y="1800360"/>
            <a:ext cx="4639680" cy="4225320"/>
          </a:xfrm>
          <a:prstGeom prst="rect">
            <a:avLst/>
          </a:prstGeom>
          <a:noFill/>
          <a:ln>
            <a:noFill/>
          </a:ln>
        </p:spPr>
        <p:style>
          <a:lnRef idx="0"/>
          <a:fillRef idx="0"/>
          <a:effectRef idx="0"/>
          <a:fontRef idx="minor"/>
        </p:style>
        <p:txBody>
          <a:bodyPr lIns="90000" rIns="90000" tIns="45000" bIns="45000">
            <a:normAutofit fontScale="85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Define functions, request and parse SpaceX launch data from API.</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Falcon 9 launches and outcomes needed to determine cost predictions. </a:t>
            </a: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rgbClr val="292929"/>
                </a:solidFill>
                <a:latin typeface="Abadi"/>
              </a:rPr>
              <a:t>as an external reference and peer-review purpose</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
        <p:nvSpPr>
          <p:cNvPr id="17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0" name="" descr=""/>
          <p:cNvPicPr/>
          <p:nvPr/>
        </p:nvPicPr>
        <p:blipFill>
          <a:blip r:embed="rId2"/>
          <a:stretch/>
        </p:blipFill>
        <p:spPr>
          <a:xfrm>
            <a:off x="5460840" y="1463040"/>
            <a:ext cx="6151680" cy="44798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6FD9CA7-EE45-40F9-A2A9-843244A0C318}" type="slidenum">
              <a:rPr b="0" lang="en-US" sz="1600" spc="-1" strike="noStrike">
                <a:solidFill>
                  <a:srgbClr val="1c7ddb"/>
                </a:solidFill>
                <a:latin typeface="Abadi"/>
              </a:rPr>
              <a:t>&lt;number&gt;</a:t>
            </a:fld>
            <a:endParaRPr b="0" lang="en-US" sz="1600" spc="-1" strike="noStrike">
              <a:latin typeface="Arial"/>
            </a:endParaRPr>
          </a:p>
        </p:txBody>
      </p:sp>
      <p:sp>
        <p:nvSpPr>
          <p:cNvPr id="182" name="CustomShape 2"/>
          <p:cNvSpPr/>
          <p:nvPr/>
        </p:nvSpPr>
        <p:spPr>
          <a:xfrm>
            <a:off x="922320" y="1792440"/>
            <a:ext cx="3931560" cy="4790880"/>
          </a:xfrm>
          <a:prstGeom prst="rect">
            <a:avLst/>
          </a:prstGeom>
          <a:noFill/>
          <a:ln>
            <a:noFill/>
          </a:ln>
        </p:spPr>
        <p:style>
          <a:lnRef idx="0"/>
          <a:fillRef idx="0"/>
          <a:effectRef idx="0"/>
          <a:fontRef idx="minor"/>
        </p:style>
        <p:txBody>
          <a:bodyPr lIns="90000" rIns="90000" tIns="45000" bIns="45000">
            <a:no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Performed scraping to collect Falcon 9 historical launch records from a Wikipedia page titled List of Falcon 9 and Falcon Heavy launches.</a:t>
            </a:r>
            <a:endParaRPr b="0" lang="en-US" sz="2200" spc="-1" strike="noStrike">
              <a:latin typeface="Arial"/>
            </a:endParaRPr>
          </a:p>
          <a:p>
            <a:pPr>
              <a:lnSpc>
                <a:spcPct val="100000"/>
              </a:lnSpc>
              <a:spcBef>
                <a:spcPts val="1400"/>
              </a:spcBef>
            </a:pPr>
            <a:endParaRPr b="0" lang="en-US"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web scraping notebook, as an external reference and peer-review purpose</a:t>
            </a:r>
            <a:endParaRPr b="0" lang="en-US" sz="2200" spc="-1" strike="noStrike">
              <a:latin typeface="Arial"/>
            </a:endParaRPr>
          </a:p>
        </p:txBody>
      </p:sp>
      <p:sp>
        <p:nvSpPr>
          <p:cNvPr id="183" name="CustomShape 3"/>
          <p:cNvSpPr/>
          <p:nvPr/>
        </p:nvSpPr>
        <p:spPr>
          <a:xfrm>
            <a:off x="770040" y="538560"/>
            <a:ext cx="10514880" cy="548280"/>
          </a:xfrm>
          <a:prstGeom prst="rect">
            <a:avLst/>
          </a:prstGeom>
          <a:noFill/>
          <a:ln>
            <a:noFill/>
          </a:ln>
        </p:spPr>
        <p:style>
          <a:lnRef idx="0"/>
          <a:fillRef idx="0"/>
          <a:effectRef idx="0"/>
          <a:fontRef idx="minor"/>
        </p:style>
      </p:sp>
      <p:sp>
        <p:nvSpPr>
          <p:cNvPr id="184" name="CustomShape 4"/>
          <p:cNvSpPr/>
          <p:nvPr/>
        </p:nvSpPr>
        <p:spPr>
          <a:xfrm>
            <a:off x="922320" y="69120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pic>
        <p:nvPicPr>
          <p:cNvPr id="185" name="" descr=""/>
          <p:cNvPicPr/>
          <p:nvPr/>
        </p:nvPicPr>
        <p:blipFill>
          <a:blip r:embed="rId2"/>
          <a:stretch/>
        </p:blipFill>
        <p:spPr>
          <a:xfrm>
            <a:off x="5909760" y="1791720"/>
            <a:ext cx="5460480" cy="42069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91</TotalTime>
  <Application>LibreOffice/6.2.7.1$Windows_X86_64 LibreOffice_project/23edc44b61b830b7d749943e020e96f5a7df63bf</Applicat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2024-07-03T18:34:12Z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